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23E3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88663"/>
            <a:ext cx="3321487"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3" name="Text 1"/>
          <p:cNvSpPr/>
          <p:nvPr/>
        </p:nvSpPr>
        <p:spPr>
          <a:xfrm>
            <a:off x="793790" y="2255639"/>
            <a:ext cx="3321487"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2"/>
          <p:cNvSpPr/>
          <p:nvPr/>
        </p:nvSpPr>
        <p:spPr>
          <a:xfrm>
            <a:off x="793790" y="2822615"/>
            <a:ext cx="3321487" cy="362903"/>
          </a:xfrm>
          <a:prstGeom prst="rect">
            <a:avLst/>
          </a:prstGeom>
          <a:noFill/>
          <a:ln/>
        </p:spPr>
        <p:txBody>
          <a:bodyPr wrap="non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Tech Lead- Bhagabanta Giri</a:t>
            </a:r>
            <a:endParaRPr lang="en-US" sz="1750" dirty="0"/>
          </a:p>
        </p:txBody>
      </p:sp>
      <p:sp>
        <p:nvSpPr>
          <p:cNvPr id="5" name="Text 3"/>
          <p:cNvSpPr/>
          <p:nvPr/>
        </p:nvSpPr>
        <p:spPr>
          <a:xfrm>
            <a:off x="793790" y="3389590"/>
            <a:ext cx="3321487" cy="362903"/>
          </a:xfrm>
          <a:prstGeom prst="rect">
            <a:avLst/>
          </a:prstGeom>
          <a:noFill/>
          <a:ln/>
        </p:spPr>
        <p:txBody>
          <a:bodyPr wrap="non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UI/UX Designer- Mahesh Gouda</a:t>
            </a:r>
            <a:endParaRPr lang="en-US" sz="1750" dirty="0"/>
          </a:p>
        </p:txBody>
      </p:sp>
      <p:pic>
        <p:nvPicPr>
          <p:cNvPr id="6" name="Image 0" descr="preencoded.png">    </p:cNvPr>
          <p:cNvPicPr>
            <a:picLocks noChangeAspect="1"/>
          </p:cNvPicPr>
          <p:nvPr/>
        </p:nvPicPr>
        <p:blipFill>
          <a:blip r:embed="rId1"/>
          <a:stretch>
            <a:fillRect/>
          </a:stretch>
        </p:blipFill>
        <p:spPr>
          <a:xfrm>
            <a:off x="4676299" y="1739741"/>
            <a:ext cx="5165169" cy="4132064"/>
          </a:xfrm>
          <a:prstGeom prst="rect">
            <a:avLst/>
          </a:prstGeom>
        </p:spPr>
      </p:pic>
      <p:sp>
        <p:nvSpPr>
          <p:cNvPr id="7" name="Text 4"/>
          <p:cNvSpPr/>
          <p:nvPr/>
        </p:nvSpPr>
        <p:spPr>
          <a:xfrm>
            <a:off x="10402491" y="1688663"/>
            <a:ext cx="3449241"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8" name="Text 5"/>
          <p:cNvSpPr/>
          <p:nvPr/>
        </p:nvSpPr>
        <p:spPr>
          <a:xfrm>
            <a:off x="10402491" y="2255639"/>
            <a:ext cx="3449241"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9" name="Text 6"/>
          <p:cNvSpPr/>
          <p:nvPr/>
        </p:nvSpPr>
        <p:spPr>
          <a:xfrm>
            <a:off x="10402491" y="2822615"/>
            <a:ext cx="3449241" cy="362903"/>
          </a:xfrm>
          <a:prstGeom prst="rect">
            <a:avLst/>
          </a:prstGeom>
          <a:noFill/>
          <a:ln/>
        </p:spPr>
        <p:txBody>
          <a:bodyPr wrap="non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Pitch Designer- Ronit Kumar Patra</a:t>
            </a:r>
            <a:endParaRPr lang="en-US" sz="1750" dirty="0"/>
          </a:p>
        </p:txBody>
      </p:sp>
      <p:sp>
        <p:nvSpPr>
          <p:cNvPr id="10" name="Text 7"/>
          <p:cNvSpPr/>
          <p:nvPr/>
        </p:nvSpPr>
        <p:spPr>
          <a:xfrm>
            <a:off x="10402491" y="3389590"/>
            <a:ext cx="3449241" cy="362903"/>
          </a:xfrm>
          <a:prstGeom prst="rect">
            <a:avLst/>
          </a:prstGeom>
          <a:noFill/>
          <a:ln/>
        </p:spPr>
        <p:txBody>
          <a:bodyPr wrap="non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Data Analyst- Ashutosh Kar</a:t>
            </a:r>
            <a:endParaRPr lang="en-US" sz="1750" dirty="0"/>
          </a:p>
        </p:txBody>
      </p:sp>
      <p:sp>
        <p:nvSpPr>
          <p:cNvPr id="11" name="Text 8"/>
          <p:cNvSpPr/>
          <p:nvPr/>
        </p:nvSpPr>
        <p:spPr>
          <a:xfrm>
            <a:off x="793790" y="6382107"/>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First Hack  —  Zero Sleep  —  Infinite Ideas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1624" y="480536"/>
            <a:ext cx="7818596" cy="436721"/>
          </a:xfrm>
          <a:prstGeom prst="rect">
            <a:avLst/>
          </a:prstGeom>
          <a:noFill/>
          <a:ln/>
        </p:spPr>
        <p:txBody>
          <a:bodyPr wrap="none" lIns="0" tIns="0" rIns="0" bIns="0" rtlCol="0" anchor="t"/>
          <a:lstStyle/>
          <a:p>
            <a:pPr algn="l" indent="0" marL="0">
              <a:lnSpc>
                <a:spcPts val="3400"/>
              </a:lnSpc>
              <a:buNone/>
            </a:pPr>
            <a:r>
              <a:rPr lang="en-US" sz="2750" dirty="0">
                <a:solidFill>
                  <a:srgbClr val="F2F2F3"/>
                </a:solidFill>
                <a:latin typeface="Poppins Light" pitchFamily="34" charset="0"/>
                <a:ea typeface="Poppins Light" pitchFamily="34" charset="-122"/>
                <a:cs typeface="Poppins Light" pitchFamily="34" charset="-120"/>
              </a:rPr>
              <a:t>More Features &amp; Why Python Reigns Supreme</a:t>
            </a:r>
            <a:endParaRPr lang="en-US" sz="2750" dirty="0"/>
          </a:p>
        </p:txBody>
      </p:sp>
      <p:sp>
        <p:nvSpPr>
          <p:cNvPr id="3" name="Text 1"/>
          <p:cNvSpPr/>
          <p:nvPr/>
        </p:nvSpPr>
        <p:spPr>
          <a:xfrm>
            <a:off x="611624" y="1266706"/>
            <a:ext cx="13407152" cy="279559"/>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Our simulator continues to impress with its advanced capabilities, all while maintaining a lean, dependency-free core.</a:t>
            </a:r>
            <a:endParaRPr lang="en-US" sz="1350" dirty="0"/>
          </a:p>
        </p:txBody>
      </p:sp>
      <p:sp>
        <p:nvSpPr>
          <p:cNvPr id="4" name="Text 2"/>
          <p:cNvSpPr/>
          <p:nvPr/>
        </p:nvSpPr>
        <p:spPr>
          <a:xfrm>
            <a:off x="611624" y="1917502"/>
            <a:ext cx="2184321" cy="273010"/>
          </a:xfrm>
          <a:prstGeom prst="rect">
            <a:avLst/>
          </a:prstGeom>
          <a:noFill/>
          <a:ln/>
        </p:spPr>
        <p:txBody>
          <a:bodyPr wrap="none" lIns="0" tIns="0" rIns="0" bIns="0" rtlCol="0" anchor="t"/>
          <a:lstStyle/>
          <a:p>
            <a:pPr algn="l" indent="0" marL="0">
              <a:lnSpc>
                <a:spcPts val="2100"/>
              </a:lnSpc>
              <a:buNone/>
            </a:pPr>
            <a:r>
              <a:rPr lang="en-US" sz="1700" dirty="0">
                <a:solidFill>
                  <a:srgbClr val="F2F2F3"/>
                </a:solidFill>
                <a:latin typeface="Poppins Light" pitchFamily="34" charset="0"/>
                <a:ea typeface="Poppins Light" pitchFamily="34" charset="-122"/>
                <a:cs typeface="Poppins Light" pitchFamily="34" charset="-120"/>
              </a:rPr>
              <a:t>Key Enhancements</a:t>
            </a:r>
            <a:endParaRPr lang="en-US" sz="1700" dirty="0"/>
          </a:p>
        </p:txBody>
      </p:sp>
      <p:sp>
        <p:nvSpPr>
          <p:cNvPr id="5" name="Text 3"/>
          <p:cNvSpPr/>
          <p:nvPr/>
        </p:nvSpPr>
        <p:spPr>
          <a:xfrm>
            <a:off x="611624" y="2365177"/>
            <a:ext cx="6490454" cy="559118"/>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E5E0DF"/>
                </a:solidFill>
                <a:latin typeface="Roboto Light" pitchFamily="34" charset="0"/>
                <a:ea typeface="Roboto Light" pitchFamily="34" charset="-122"/>
                <a:cs typeface="Roboto Light" pitchFamily="34" charset="-120"/>
              </a:rPr>
              <a:t>Multi-Cycle PCR Simulation:</a:t>
            </a:r>
            <a:pPr algn="l"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 Repeat your cloning like a pro, observing exponential DNA amplification.</a:t>
            </a:r>
            <a:endParaRPr lang="en-US" sz="1350" dirty="0"/>
          </a:p>
        </p:txBody>
      </p:sp>
      <p:sp>
        <p:nvSpPr>
          <p:cNvPr id="6" name="Text 4"/>
          <p:cNvSpPr/>
          <p:nvPr/>
        </p:nvSpPr>
        <p:spPr>
          <a:xfrm>
            <a:off x="611624" y="2985373"/>
            <a:ext cx="6490454" cy="559118"/>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E5E0DF"/>
                </a:solidFill>
                <a:latin typeface="Roboto Light" pitchFamily="34" charset="0"/>
                <a:ea typeface="Roboto Light" pitchFamily="34" charset="-122"/>
                <a:cs typeface="Roboto Light" pitchFamily="34" charset="-120"/>
              </a:rPr>
              <a:t>Time Estimator:</a:t>
            </a:r>
            <a:pPr algn="l"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 Provides an estimate for how long your simulated PCR 'lab' work takes.</a:t>
            </a:r>
            <a:endParaRPr lang="en-US" sz="1350" dirty="0"/>
          </a:p>
        </p:txBody>
      </p:sp>
      <p:pic>
        <p:nvPicPr>
          <p:cNvPr id="7" name="Image 0" descr="preencoded.png">    </p:cNvPr>
          <p:cNvPicPr>
            <a:picLocks noChangeAspect="1"/>
          </p:cNvPicPr>
          <p:nvPr/>
        </p:nvPicPr>
        <p:blipFill>
          <a:blip r:embed="rId1"/>
          <a:stretch>
            <a:fillRect/>
          </a:stretch>
        </p:blipFill>
        <p:spPr>
          <a:xfrm>
            <a:off x="611624" y="3741063"/>
            <a:ext cx="6490454" cy="4440793"/>
          </a:xfrm>
          <a:prstGeom prst="rect">
            <a:avLst/>
          </a:prstGeom>
        </p:spPr>
      </p:pic>
      <p:sp>
        <p:nvSpPr>
          <p:cNvPr id="8" name="Text 5"/>
          <p:cNvSpPr/>
          <p:nvPr/>
        </p:nvSpPr>
        <p:spPr>
          <a:xfrm>
            <a:off x="7535942" y="1917502"/>
            <a:ext cx="2329696" cy="273010"/>
          </a:xfrm>
          <a:prstGeom prst="rect">
            <a:avLst/>
          </a:prstGeom>
          <a:noFill/>
          <a:ln/>
        </p:spPr>
        <p:txBody>
          <a:bodyPr wrap="none" lIns="0" tIns="0" rIns="0" bIns="0" rtlCol="0" anchor="t"/>
          <a:lstStyle/>
          <a:p>
            <a:pPr algn="l" indent="0" marL="0">
              <a:lnSpc>
                <a:spcPts val="2100"/>
              </a:lnSpc>
              <a:buNone/>
            </a:pPr>
            <a:r>
              <a:rPr lang="en-US" sz="1700" dirty="0">
                <a:solidFill>
                  <a:srgbClr val="F2F2F3"/>
                </a:solidFill>
                <a:latin typeface="Poppins Light" pitchFamily="34" charset="0"/>
                <a:ea typeface="Poppins Light" pitchFamily="34" charset="-122"/>
                <a:cs typeface="Poppins Light" pitchFamily="34" charset="-120"/>
              </a:rPr>
              <a:t>Built with Core Python</a:t>
            </a:r>
            <a:endParaRPr lang="en-US" sz="1700" dirty="0"/>
          </a:p>
        </p:txBody>
      </p:sp>
      <p:sp>
        <p:nvSpPr>
          <p:cNvPr id="9" name="Text 6"/>
          <p:cNvSpPr/>
          <p:nvPr/>
        </p:nvSpPr>
        <p:spPr>
          <a:xfrm>
            <a:off x="7535942" y="2365177"/>
            <a:ext cx="6490454" cy="279559"/>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Perhaps the most brilliant feature: </a:t>
            </a:r>
            <a:endParaRPr lang="en-US" sz="1350" dirty="0"/>
          </a:p>
        </p:txBody>
      </p:sp>
      <p:sp>
        <p:nvSpPr>
          <p:cNvPr id="10" name="Text 7"/>
          <p:cNvSpPr/>
          <p:nvPr/>
        </p:nvSpPr>
        <p:spPr>
          <a:xfrm>
            <a:off x="7535942" y="2801898"/>
            <a:ext cx="6490454" cy="838676"/>
          </a:xfrm>
          <a:prstGeom prst="rect">
            <a:avLst/>
          </a:prstGeom>
          <a:noFill/>
          <a:ln/>
        </p:spPr>
        <p:txBody>
          <a:bodyPr wrap="square" lIns="0" tIns="0" rIns="0" bIns="0" rtlCol="0" anchor="t"/>
          <a:lstStyle/>
          <a:p>
            <a:pPr algn="l"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This entire simulator is built with pure, raw Python logic. No fancy external dependencies are required. This ensures high performance, easy integration, and a clear understanding of the underlying algorithms.</a:t>
            </a:r>
            <a:endParaRPr lang="en-US" sz="1350" dirty="0"/>
          </a:p>
        </p:txBody>
      </p:sp>
      <p:sp>
        <p:nvSpPr>
          <p:cNvPr id="11" name="Text 8"/>
          <p:cNvSpPr/>
          <p:nvPr/>
        </p:nvSpPr>
        <p:spPr>
          <a:xfrm>
            <a:off x="7535942" y="3797737"/>
            <a:ext cx="6490454" cy="279559"/>
          </a:xfrm>
          <a:prstGeom prst="rect">
            <a:avLst/>
          </a:prstGeom>
          <a:noFill/>
          <a:ln/>
        </p:spPr>
        <p:txBody>
          <a:bodyPr wrap="none" lIns="0" tIns="0" rIns="0" bIns="0" rtlCol="0" anchor="t"/>
          <a:lstStyle/>
          <a:p>
            <a:pPr algn="l" indent="0" marL="0">
              <a:lnSpc>
                <a:spcPts val="2200"/>
              </a:lnSpc>
              <a:buNone/>
            </a:pPr>
            <a:endParaRPr lang="en-US" sz="1350" dirty="0"/>
          </a:p>
        </p:txBody>
      </p:sp>
      <p:sp>
        <p:nvSpPr>
          <p:cNvPr id="12" name="Text 9"/>
          <p:cNvSpPr/>
          <p:nvPr/>
        </p:nvSpPr>
        <p:spPr>
          <a:xfrm>
            <a:off x="7535942" y="4234458"/>
            <a:ext cx="6490454" cy="279559"/>
          </a:xfrm>
          <a:prstGeom prst="rect">
            <a:avLst/>
          </a:prstGeom>
          <a:noFill/>
          <a:ln/>
        </p:spPr>
        <p:txBody>
          <a:bodyPr wrap="none" lIns="0" tIns="0" rIns="0" bIns="0" rtlCol="0" anchor="t"/>
          <a:lstStyle/>
          <a:p>
            <a:pPr algn="l"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It's a testament to Python's power in tackling complex scientific simulations. </a:t>
            </a:r>
            <a:endParaRPr lang="en-US" sz="1350" dirty="0"/>
          </a:p>
        </p:txBody>
      </p:sp>
      <p:sp>
        <p:nvSpPr>
          <p:cNvPr id="13" name="Text 10"/>
          <p:cNvSpPr/>
          <p:nvPr/>
        </p:nvSpPr>
        <p:spPr>
          <a:xfrm>
            <a:off x="7535942" y="4671179"/>
            <a:ext cx="6490454" cy="279559"/>
          </a:xfrm>
          <a:prstGeom prst="rect">
            <a:avLst/>
          </a:prstGeom>
          <a:noFill/>
          <a:ln/>
        </p:spPr>
        <p:txBody>
          <a:bodyPr wrap="none" lIns="0" tIns="0" rIns="0" bIns="0" rtlCol="0" anchor="t"/>
          <a:lstStyle/>
          <a:p>
            <a:pPr algn="l" indent="0" marL="0">
              <a:lnSpc>
                <a:spcPts val="2200"/>
              </a:lnSpc>
              <a:buNone/>
            </a:pPr>
            <a:endParaRPr lang="en-US" sz="1350" dirty="0"/>
          </a:p>
        </p:txBody>
      </p:sp>
      <p:sp>
        <p:nvSpPr>
          <p:cNvPr id="14" name="Text 11"/>
          <p:cNvSpPr/>
          <p:nvPr/>
        </p:nvSpPr>
        <p:spPr>
          <a:xfrm>
            <a:off x="7535942" y="5107900"/>
            <a:ext cx="6490454" cy="279559"/>
          </a:xfrm>
          <a:prstGeom prst="rect">
            <a:avLst/>
          </a:prstGeom>
          <a:noFill/>
          <a:ln/>
        </p:spPr>
        <p:txBody>
          <a:bodyPr wrap="none" lIns="0" tIns="0" rIns="0" bIns="0" rtlCol="0" anchor="t"/>
          <a:lstStyle/>
          <a:p>
            <a:pPr algn="l" indent="0" marL="0">
              <a:lnSpc>
                <a:spcPts val="2200"/>
              </a:lnSpc>
              <a:buNone/>
            </a:pPr>
            <a:endParaRPr lang="en-US" sz="1350" dirty="0"/>
          </a:p>
        </p:txBody>
      </p:sp>
      <p:sp>
        <p:nvSpPr>
          <p:cNvPr id="15" name="Text 12"/>
          <p:cNvSpPr/>
          <p:nvPr/>
        </p:nvSpPr>
        <p:spPr>
          <a:xfrm>
            <a:off x="7535942" y="5544622"/>
            <a:ext cx="6490454" cy="279559"/>
          </a:xfrm>
          <a:prstGeom prst="rect">
            <a:avLst/>
          </a:prstGeom>
          <a:noFill/>
          <a:ln/>
        </p:spPr>
        <p:txBody>
          <a:bodyPr wrap="none" lIns="0" tIns="0" rIns="0" bIns="0" rtlCol="0" anchor="t"/>
          <a:lstStyle/>
          <a:p>
            <a:pPr algn="ctr" indent="0" marL="0">
              <a:lnSpc>
                <a:spcPts val="2200"/>
              </a:lnSpc>
              <a:buNone/>
            </a:pPr>
            <a:r>
              <a:rPr lang="en-US" sz="1350" dirty="0">
                <a:solidFill>
                  <a:srgbClr val="E5E0DF"/>
                </a:solidFill>
                <a:latin typeface="Roboto Light" pitchFamily="34" charset="0"/>
                <a:ea typeface="Roboto Light" pitchFamily="34" charset="-122"/>
                <a:cs typeface="Roboto Light" pitchFamily="34" charset="-120"/>
              </a:rPr>
              <a:t>      </a:t>
            </a:r>
            <a:pPr algn="ctr" indent="0" marL="0">
              <a:lnSpc>
                <a:spcPts val="2200"/>
              </a:lnSpc>
              <a:buNone/>
            </a:pPr>
            <a:r>
              <a:rPr lang="en-US" sz="1350" b="1" i="1" dirty="0">
                <a:solidFill>
                  <a:srgbClr val="E5E0DF"/>
                </a:solidFill>
                <a:latin typeface="Roboto Light" pitchFamily="34" charset="0"/>
                <a:ea typeface="Roboto Light" pitchFamily="34" charset="-122"/>
                <a:cs typeface="Roboto Light" pitchFamily="34" charset="-120"/>
              </a:rPr>
              <a:t>Happy coding, and may your DNA always be amplified!</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8057" y="509111"/>
            <a:ext cx="7752755" cy="462796"/>
          </a:xfrm>
          <a:prstGeom prst="rect">
            <a:avLst/>
          </a:prstGeom>
          <a:noFill/>
          <a:ln/>
        </p:spPr>
        <p:txBody>
          <a:bodyPr wrap="none" lIns="0" tIns="0" rIns="0" bIns="0" rtlCol="0" anchor="t"/>
          <a:lstStyle/>
          <a:p>
            <a:pPr algn="l" indent="0" marL="0">
              <a:lnSpc>
                <a:spcPts val="3600"/>
              </a:lnSpc>
              <a:buNone/>
            </a:pPr>
            <a:r>
              <a:rPr lang="en-US" sz="2900" dirty="0">
                <a:solidFill>
                  <a:srgbClr val="F2F2F3"/>
                </a:solidFill>
                <a:latin typeface="Poppins Light" pitchFamily="34" charset="0"/>
                <a:ea typeface="Poppins Light" pitchFamily="34" charset="-122"/>
                <a:cs typeface="Poppins Light" pitchFamily="34" charset="-120"/>
              </a:rPr>
              <a:t>Your Digital Lab: Pairfinder &amp; PCR Simulator</a:t>
            </a:r>
            <a:endParaRPr lang="en-US" sz="2900" dirty="0"/>
          </a:p>
        </p:txBody>
      </p:sp>
      <p:sp>
        <p:nvSpPr>
          <p:cNvPr id="3" name="Text 1"/>
          <p:cNvSpPr/>
          <p:nvPr/>
        </p:nvSpPr>
        <p:spPr>
          <a:xfrm>
            <a:off x="648057" y="1342192"/>
            <a:ext cx="13334286" cy="296228"/>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Ever dreamt of a lab where pipettes are passé and gloves are for gardening? Our bespoke Python toolkit offers just that! Dive into two innovative modules:</a:t>
            </a:r>
            <a:endParaRPr lang="en-US" sz="1450" dirty="0"/>
          </a:p>
        </p:txBody>
      </p:sp>
      <p:sp>
        <p:nvSpPr>
          <p:cNvPr id="4" name="Text 2"/>
          <p:cNvSpPr/>
          <p:nvPr/>
        </p:nvSpPr>
        <p:spPr>
          <a:xfrm>
            <a:off x="648057" y="2031802"/>
            <a:ext cx="3346609" cy="289322"/>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DNA Chain Analysis Pairfinder</a:t>
            </a:r>
            <a:endParaRPr lang="en-US" sz="1800" dirty="0"/>
          </a:p>
        </p:txBody>
      </p:sp>
      <p:sp>
        <p:nvSpPr>
          <p:cNvPr id="5" name="Text 3"/>
          <p:cNvSpPr/>
          <p:nvPr/>
        </p:nvSpPr>
        <p:spPr>
          <a:xfrm>
            <a:off x="648057" y="2506266"/>
            <a:ext cx="6441281" cy="59245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Your personal molecular matchmaker, ensuring DNA pairings are always spot-on and drama-free.</a:t>
            </a:r>
            <a:endParaRPr lang="en-US" sz="1450" dirty="0"/>
          </a:p>
        </p:txBody>
      </p:sp>
      <p:pic>
        <p:nvPicPr>
          <p:cNvPr id="6" name="Image 0" descr="preencoded.png">    </p:cNvPr>
          <p:cNvPicPr>
            <a:picLocks noChangeAspect="1"/>
          </p:cNvPicPr>
          <p:nvPr/>
        </p:nvPicPr>
        <p:blipFill>
          <a:blip r:embed="rId1"/>
          <a:stretch>
            <a:fillRect/>
          </a:stretch>
        </p:blipFill>
        <p:spPr>
          <a:xfrm>
            <a:off x="648057" y="3306961"/>
            <a:ext cx="6441281" cy="4407098"/>
          </a:xfrm>
          <a:prstGeom prst="rect">
            <a:avLst/>
          </a:prstGeom>
        </p:spPr>
      </p:pic>
      <p:sp>
        <p:nvSpPr>
          <p:cNvPr id="7" name="Text 4"/>
          <p:cNvSpPr/>
          <p:nvPr/>
        </p:nvSpPr>
        <p:spPr>
          <a:xfrm>
            <a:off x="7548682" y="2031802"/>
            <a:ext cx="2314575" cy="289322"/>
          </a:xfrm>
          <a:prstGeom prst="rect">
            <a:avLst/>
          </a:prstGeom>
          <a:noFill/>
          <a:ln/>
        </p:spPr>
        <p:txBody>
          <a:bodyPr wrap="none" lIns="0" tIns="0" rIns="0" bIns="0" rtlCol="0" anchor="t"/>
          <a:lstStyle/>
          <a:p>
            <a:pPr algn="l" indent="0" marL="0">
              <a:lnSpc>
                <a:spcPts val="2250"/>
              </a:lnSpc>
              <a:buNone/>
            </a:pPr>
            <a:r>
              <a:rPr lang="en-US" sz="1800" dirty="0">
                <a:solidFill>
                  <a:srgbClr val="F2F2F3"/>
                </a:solidFill>
                <a:latin typeface="Poppins Light" pitchFamily="34" charset="0"/>
                <a:ea typeface="Poppins Light" pitchFamily="34" charset="-122"/>
                <a:cs typeface="Poppins Light" pitchFamily="34" charset="-120"/>
              </a:rPr>
              <a:t>PCR Simulator</a:t>
            </a:r>
            <a:endParaRPr lang="en-US" sz="1800" dirty="0"/>
          </a:p>
        </p:txBody>
      </p:sp>
      <p:sp>
        <p:nvSpPr>
          <p:cNvPr id="8" name="Text 5"/>
          <p:cNvSpPr/>
          <p:nvPr/>
        </p:nvSpPr>
        <p:spPr>
          <a:xfrm>
            <a:off x="7548682" y="2506266"/>
            <a:ext cx="6441281" cy="59245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A pure Python marvel, replicating the classic Polymerase Chain Reaction with a dash of randomness and a heap of humour.</a:t>
            </a:r>
            <a:endParaRPr lang="en-US" sz="1450" dirty="0"/>
          </a:p>
        </p:txBody>
      </p:sp>
      <p:pic>
        <p:nvPicPr>
          <p:cNvPr id="9" name="Image 1" descr="preencoded.png">    </p:cNvPr>
          <p:cNvPicPr>
            <a:picLocks noChangeAspect="1"/>
          </p:cNvPicPr>
          <p:nvPr/>
        </p:nvPicPr>
        <p:blipFill>
          <a:blip r:embed="rId2"/>
          <a:stretch>
            <a:fillRect/>
          </a:stretch>
        </p:blipFill>
        <p:spPr>
          <a:xfrm>
            <a:off x="7548682" y="3306961"/>
            <a:ext cx="6441281" cy="44070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90023"/>
            <a:ext cx="11590377" cy="566976"/>
          </a:xfrm>
          <a:prstGeom prst="rect">
            <a:avLst/>
          </a:prstGeom>
          <a:noFill/>
          <a:ln/>
        </p:spPr>
        <p:txBody>
          <a:bodyPr wrap="none" lIns="0" tIns="0" rIns="0" bIns="0" rtlCol="0" anchor="t"/>
          <a:lstStyle/>
          <a:p>
            <a:pPr algn="l"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Meet Pairfinder: The DNA Matchmaker Extraordinaire</a:t>
            </a:r>
            <a:endParaRPr lang="en-US" sz="3550" dirty="0"/>
          </a:p>
        </p:txBody>
      </p:sp>
      <p:sp>
        <p:nvSpPr>
          <p:cNvPr id="3" name="Text 1"/>
          <p:cNvSpPr/>
          <p:nvPr/>
        </p:nvSpPr>
        <p:spPr>
          <a:xfrm>
            <a:off x="793790" y="311062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Our </a:t>
            </a:r>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DNA Chain Analysis Pairfinder</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isn't just a piece of code; it's the ultimate chaperone for your nucleic acids. It understands the fundamental rules of life, ensuring every pair is picture-perfect!</a:t>
            </a:r>
            <a:endParaRPr lang="en-US" sz="1750" dirty="0"/>
          </a:p>
        </p:txBody>
      </p:sp>
      <p:sp>
        <p:nvSpPr>
          <p:cNvPr id="4" name="Shape 2"/>
          <p:cNvSpPr/>
          <p:nvPr/>
        </p:nvSpPr>
        <p:spPr>
          <a:xfrm>
            <a:off x="793790" y="4091583"/>
            <a:ext cx="13042821" cy="2047994"/>
          </a:xfrm>
          <a:prstGeom prst="roundRect">
            <a:avLst>
              <a:gd name="adj" fmla="val 4652"/>
            </a:avLst>
          </a:prstGeom>
          <a:solidFill>
            <a:srgbClr val="3D3D42"/>
          </a:solidFill>
          <a:ln w="7620">
            <a:solidFill>
              <a:srgbClr val="56565B"/>
            </a:solidFill>
            <a:prstDash val="solid"/>
          </a:ln>
        </p:spPr>
      </p:sp>
      <p:sp>
        <p:nvSpPr>
          <p:cNvPr id="5" name="Shape 3"/>
          <p:cNvSpPr/>
          <p:nvPr/>
        </p:nvSpPr>
        <p:spPr>
          <a:xfrm>
            <a:off x="801410" y="4099203"/>
            <a:ext cx="6513790" cy="2032754"/>
          </a:xfrm>
          <a:prstGeom prst="roundRect">
            <a:avLst>
              <a:gd name="adj" fmla="val 4687"/>
            </a:avLst>
          </a:prstGeom>
          <a:solidFill>
            <a:srgbClr val="3D3D42"/>
          </a:solidFill>
          <a:ln/>
        </p:spPr>
      </p:sp>
      <p:sp>
        <p:nvSpPr>
          <p:cNvPr id="6" name="Text 4"/>
          <p:cNvSpPr/>
          <p:nvPr/>
        </p:nvSpPr>
        <p:spPr>
          <a:xfrm>
            <a:off x="1028224" y="4326017"/>
            <a:ext cx="3193018"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The Original Gangsters</a:t>
            </a:r>
            <a:endParaRPr lang="en-US" sz="2200" dirty="0"/>
          </a:p>
        </p:txBody>
      </p:sp>
      <p:sp>
        <p:nvSpPr>
          <p:cNvPr id="7" name="Text 5"/>
          <p:cNvSpPr/>
          <p:nvPr/>
        </p:nvSpPr>
        <p:spPr>
          <a:xfrm>
            <a:off x="1028224" y="4816435"/>
            <a:ext cx="572000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It impeccably matches </a:t>
            </a:r>
            <a:pPr algn="l" indent="0" marL="0">
              <a:lnSpc>
                <a:spcPts val="2850"/>
              </a:lnSpc>
              <a:buNone/>
            </a:pPr>
            <a:r>
              <a:rPr lang="en-US" sz="1750" dirty="0">
                <a:solidFill>
                  <a:srgbClr val="0A988B"/>
                </a:solidFill>
                <a:latin typeface="Roboto Light" pitchFamily="34" charset="0"/>
                <a:ea typeface="Roboto Light" pitchFamily="34" charset="-122"/>
                <a:cs typeface="Roboto Light" pitchFamily="34" charset="-120"/>
              </a:rPr>
              <a:t>Adenine (A) </a:t>
            </a:r>
            <a:pPr algn="l" indent="0" marL="0">
              <a:lnSpc>
                <a:spcPts val="2850"/>
              </a:lnSpc>
              <a:buNone/>
            </a:pPr>
            <a:r>
              <a:rPr lang="en-US" sz="1750" dirty="0">
                <a:solidFill>
                  <a:srgbClr val="000000"/>
                </a:solidFill>
                <a:latin typeface="Roboto Light" pitchFamily="34" charset="0"/>
                <a:ea typeface="Roboto Light" pitchFamily="34" charset="-122"/>
                <a:cs typeface="Roboto Light" pitchFamily="34" charset="-120"/>
              </a:rPr>
              <a:t>↔</a:t>
            </a:r>
            <a:pPr algn="l" indent="0" marL="0">
              <a:lnSpc>
                <a:spcPts val="2850"/>
              </a:lnSpc>
              <a:buNone/>
            </a:pPr>
            <a:r>
              <a:rPr lang="en-US" sz="1750" dirty="0">
                <a:solidFill>
                  <a:srgbClr val="0A988B"/>
                </a:solidFill>
                <a:latin typeface="Roboto Light" pitchFamily="34" charset="0"/>
                <a:ea typeface="Roboto Light" pitchFamily="34" charset="-122"/>
                <a:cs typeface="Roboto Light" pitchFamily="34" charset="-120"/>
              </a:rPr>
              <a:t> Thymine (T)</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and </a:t>
            </a:r>
            <a:pPr algn="l" indent="0" marL="0">
              <a:lnSpc>
                <a:spcPts val="2850"/>
              </a:lnSpc>
              <a:buNone/>
            </a:pPr>
            <a:r>
              <a:rPr lang="en-US" sz="1750" dirty="0">
                <a:solidFill>
                  <a:srgbClr val="0A988B"/>
                </a:solidFill>
                <a:latin typeface="Roboto Light" pitchFamily="34" charset="0"/>
                <a:ea typeface="Roboto Light" pitchFamily="34" charset="-122"/>
                <a:cs typeface="Roboto Light" pitchFamily="34" charset="-120"/>
              </a:rPr>
              <a:t>Guanine (G) </a:t>
            </a:r>
            <a:pPr algn="l" indent="0" marL="0">
              <a:lnSpc>
                <a:spcPts val="2850"/>
              </a:lnSpc>
              <a:buNone/>
            </a:pPr>
            <a:r>
              <a:rPr lang="en-US" sz="1750" dirty="0">
                <a:solidFill>
                  <a:srgbClr val="000000"/>
                </a:solidFill>
                <a:latin typeface="Roboto Light" pitchFamily="34" charset="0"/>
                <a:ea typeface="Roboto Light" pitchFamily="34" charset="-122"/>
                <a:cs typeface="Roboto Light" pitchFamily="34" charset="-120"/>
              </a:rPr>
              <a:t>↔</a:t>
            </a:r>
            <a:pPr algn="l" indent="0" marL="0">
              <a:lnSpc>
                <a:spcPts val="2850"/>
              </a:lnSpc>
              <a:buNone/>
            </a:pPr>
            <a:r>
              <a:rPr lang="en-US" sz="1750" dirty="0">
                <a:solidFill>
                  <a:srgbClr val="0A988B"/>
                </a:solidFill>
                <a:latin typeface="Roboto Light" pitchFamily="34" charset="0"/>
                <a:ea typeface="Roboto Light" pitchFamily="34" charset="-122"/>
                <a:cs typeface="Roboto Light" pitchFamily="34" charset="-120"/>
              </a:rPr>
              <a:t> Cytosine (C)</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The classic, unbreakable bonds!</a:t>
            </a:r>
            <a:endParaRPr lang="en-US" sz="1750" dirty="0"/>
          </a:p>
        </p:txBody>
      </p:sp>
      <p:sp>
        <p:nvSpPr>
          <p:cNvPr id="8" name="Shape 6"/>
          <p:cNvSpPr/>
          <p:nvPr/>
        </p:nvSpPr>
        <p:spPr>
          <a:xfrm>
            <a:off x="7315200" y="4099203"/>
            <a:ext cx="6513790" cy="2032754"/>
          </a:xfrm>
          <a:prstGeom prst="rect">
            <a:avLst/>
          </a:prstGeom>
          <a:solidFill>
            <a:srgbClr val="3D3D42"/>
          </a:solidFill>
          <a:ln/>
        </p:spPr>
      </p:sp>
      <p:sp>
        <p:nvSpPr>
          <p:cNvPr id="9" name="Shape 7"/>
          <p:cNvSpPr/>
          <p:nvPr/>
        </p:nvSpPr>
        <p:spPr>
          <a:xfrm>
            <a:off x="7315200" y="4099203"/>
            <a:ext cx="30480" cy="2032754"/>
          </a:xfrm>
          <a:prstGeom prst="roundRect">
            <a:avLst>
              <a:gd name="adj" fmla="val 312558"/>
            </a:avLst>
          </a:prstGeom>
          <a:solidFill>
            <a:srgbClr val="56565B"/>
          </a:solidFill>
          <a:ln/>
        </p:spPr>
      </p:sp>
      <p:sp>
        <p:nvSpPr>
          <p:cNvPr id="10" name="Text 8"/>
          <p:cNvSpPr/>
          <p:nvPr/>
        </p:nvSpPr>
        <p:spPr>
          <a:xfrm>
            <a:off x="7882176" y="4326017"/>
            <a:ext cx="3182303"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No Room for Nonsense</a:t>
            </a:r>
            <a:endParaRPr lang="en-US" sz="2200" dirty="0"/>
          </a:p>
        </p:txBody>
      </p:sp>
      <p:sp>
        <p:nvSpPr>
          <p:cNvPr id="11" name="Text 9"/>
          <p:cNvSpPr/>
          <p:nvPr/>
        </p:nvSpPr>
        <p:spPr>
          <a:xfrm>
            <a:off x="7882176" y="4816435"/>
            <a:ext cx="5720001"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Like a true alpha, Pairfinder bravely ignores non-sense cases, ensuring your data remains pristine and biologically relevant.</a:t>
            </a:r>
            <a:endParaRPr lang="en-US" sz="1750" dirty="0"/>
          </a:p>
        </p:txBody>
      </p:sp>
      <p:sp>
        <p:nvSpPr>
          <p:cNvPr id="12" name="Shape 10"/>
          <p:cNvSpPr/>
          <p:nvPr/>
        </p:nvSpPr>
        <p:spPr>
          <a:xfrm>
            <a:off x="7031712" y="4832033"/>
            <a:ext cx="566976" cy="566976"/>
          </a:xfrm>
          <a:prstGeom prst="roundRect">
            <a:avLst>
              <a:gd name="adj" fmla="val 16803"/>
            </a:avLst>
          </a:prstGeom>
          <a:solidFill>
            <a:srgbClr val="123E3D"/>
          </a:solidFill>
          <a:ln w="30480">
            <a:solidFill>
              <a:srgbClr val="56565B"/>
            </a:solidFill>
            <a:prstDash val="solid"/>
          </a:ln>
        </p:spPr>
      </p:sp>
      <p:pic>
        <p:nvPicPr>
          <p:cNvPr id="13" name="Image 0" descr="preencoded.png">    </p:cNvPr>
          <p:cNvPicPr>
            <a:picLocks noChangeAspect="1"/>
          </p:cNvPicPr>
          <p:nvPr/>
        </p:nvPicPr>
        <p:blipFill>
          <a:blip r:embed="rId1"/>
          <a:stretch>
            <a:fillRect/>
          </a:stretch>
        </p:blipFill>
        <p:spPr>
          <a:xfrm>
            <a:off x="7173397" y="4938355"/>
            <a:ext cx="283488" cy="3543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79339"/>
            <a:ext cx="8905637" cy="566976"/>
          </a:xfrm>
          <a:prstGeom prst="rect">
            <a:avLst/>
          </a:prstGeom>
          <a:noFill/>
          <a:ln/>
        </p:spPr>
        <p:txBody>
          <a:bodyPr wrap="none" lIns="0" tIns="0" rIns="0" bIns="0" rtlCol="0" anchor="t"/>
          <a:lstStyle/>
          <a:p>
            <a:pPr algn="l"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Pairfinder's Vigilance: Beyond the Basics</a:t>
            </a:r>
            <a:endParaRPr lang="en-US" sz="3550" dirty="0"/>
          </a:p>
        </p:txBody>
      </p:sp>
      <p:sp>
        <p:nvSpPr>
          <p:cNvPr id="3" name="Text 1"/>
          <p:cNvSpPr/>
          <p:nvPr/>
        </p:nvSpPr>
        <p:spPr>
          <a:xfrm>
            <a:off x="793790" y="239994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But the Pairfinder's talents extend beyond simple matching. It's also your personal DNA diagnostician, ensuring the integrity and health of your genetic sequences.</a:t>
            </a:r>
            <a:endParaRPr lang="en-US" sz="1750" dirty="0"/>
          </a:p>
        </p:txBody>
      </p:sp>
      <p:sp>
        <p:nvSpPr>
          <p:cNvPr id="4" name="Shape 2"/>
          <p:cNvSpPr/>
          <p:nvPr/>
        </p:nvSpPr>
        <p:spPr>
          <a:xfrm>
            <a:off x="793790" y="3721060"/>
            <a:ext cx="4196358" cy="3129201"/>
          </a:xfrm>
          <a:prstGeom prst="roundRect">
            <a:avLst>
              <a:gd name="adj" fmla="val 4675"/>
            </a:avLst>
          </a:prstGeom>
          <a:solidFill>
            <a:srgbClr val="123E3D"/>
          </a:solidFill>
          <a:ln/>
        </p:spPr>
      </p:sp>
      <p:sp>
        <p:nvSpPr>
          <p:cNvPr id="5" name="Shape 3"/>
          <p:cNvSpPr/>
          <p:nvPr/>
        </p:nvSpPr>
        <p:spPr>
          <a:xfrm>
            <a:off x="793790" y="3690580"/>
            <a:ext cx="4196358" cy="121920"/>
          </a:xfrm>
          <a:prstGeom prst="roundRect">
            <a:avLst>
              <a:gd name="adj" fmla="val 78139"/>
            </a:avLst>
          </a:prstGeom>
          <a:solidFill>
            <a:srgbClr val="F2F2F3"/>
          </a:solidFill>
          <a:ln/>
        </p:spPr>
      </p:sp>
      <p:sp>
        <p:nvSpPr>
          <p:cNvPr id="6" name="Shape 4"/>
          <p:cNvSpPr/>
          <p:nvPr/>
        </p:nvSpPr>
        <p:spPr>
          <a:xfrm>
            <a:off x="2551688" y="3380899"/>
            <a:ext cx="680442" cy="680442"/>
          </a:xfrm>
          <a:prstGeom prst="roundRect">
            <a:avLst>
              <a:gd name="adj" fmla="val 134383"/>
            </a:avLst>
          </a:prstGeom>
          <a:solidFill>
            <a:srgbClr val="F2F2F3"/>
          </a:solidFill>
          <a:ln/>
        </p:spPr>
      </p:sp>
      <p:pic>
        <p:nvPicPr>
          <p:cNvPr id="7" name="Image 0" descr="preencoded.png">    </p:cNvPr>
          <p:cNvPicPr>
            <a:picLocks noChangeAspect="1"/>
          </p:cNvPicPr>
          <p:nvPr/>
        </p:nvPicPr>
        <p:blipFill>
          <a:blip r:embed="rId1"/>
          <a:stretch>
            <a:fillRect/>
          </a:stretch>
        </p:blipFill>
        <p:spPr>
          <a:xfrm>
            <a:off x="2755761" y="3551039"/>
            <a:ext cx="272177" cy="340162"/>
          </a:xfrm>
          <a:prstGeom prst="rect">
            <a:avLst/>
          </a:prstGeom>
        </p:spPr>
      </p:pic>
      <p:sp>
        <p:nvSpPr>
          <p:cNvPr id="8" name="Text 5"/>
          <p:cNvSpPr/>
          <p:nvPr/>
        </p:nvSpPr>
        <p:spPr>
          <a:xfrm>
            <a:off x="1051084" y="4288036"/>
            <a:ext cx="3286244"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Flags Illegal Characters</a:t>
            </a:r>
            <a:endParaRPr lang="en-US" sz="2200" dirty="0"/>
          </a:p>
        </p:txBody>
      </p:sp>
      <p:sp>
        <p:nvSpPr>
          <p:cNvPr id="9" name="Text 6"/>
          <p:cNvSpPr/>
          <p:nvPr/>
        </p:nvSpPr>
        <p:spPr>
          <a:xfrm>
            <a:off x="1051084" y="4778454"/>
            <a:ext cx="3681770"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Swiftly identifies and flags any 'toxic relationships' or illegal characters that shouldn't be in your DNA sequence. No unwelcome surprises here!</a:t>
            </a:r>
            <a:endParaRPr lang="en-US" sz="1750" dirty="0"/>
          </a:p>
        </p:txBody>
      </p:sp>
      <p:sp>
        <p:nvSpPr>
          <p:cNvPr id="10" name="Shape 7"/>
          <p:cNvSpPr/>
          <p:nvPr/>
        </p:nvSpPr>
        <p:spPr>
          <a:xfrm>
            <a:off x="5216962" y="3721060"/>
            <a:ext cx="4196358" cy="3129201"/>
          </a:xfrm>
          <a:prstGeom prst="roundRect">
            <a:avLst>
              <a:gd name="adj" fmla="val 4675"/>
            </a:avLst>
          </a:prstGeom>
          <a:solidFill>
            <a:srgbClr val="123E3D"/>
          </a:solidFill>
          <a:ln/>
        </p:spPr>
      </p:sp>
      <p:sp>
        <p:nvSpPr>
          <p:cNvPr id="11" name="Shape 8"/>
          <p:cNvSpPr/>
          <p:nvPr/>
        </p:nvSpPr>
        <p:spPr>
          <a:xfrm>
            <a:off x="5216962" y="3690580"/>
            <a:ext cx="4196358" cy="121920"/>
          </a:xfrm>
          <a:prstGeom prst="roundRect">
            <a:avLst>
              <a:gd name="adj" fmla="val 78139"/>
            </a:avLst>
          </a:prstGeom>
          <a:solidFill>
            <a:srgbClr val="F2F2F3"/>
          </a:solidFill>
          <a:ln/>
        </p:spPr>
      </p:sp>
      <p:sp>
        <p:nvSpPr>
          <p:cNvPr id="12" name="Shape 9"/>
          <p:cNvSpPr/>
          <p:nvPr/>
        </p:nvSpPr>
        <p:spPr>
          <a:xfrm>
            <a:off x="6974860" y="3380899"/>
            <a:ext cx="680442" cy="680442"/>
          </a:xfrm>
          <a:prstGeom prst="roundRect">
            <a:avLst>
              <a:gd name="adj" fmla="val 134383"/>
            </a:avLst>
          </a:prstGeom>
          <a:solidFill>
            <a:srgbClr val="F2F2F3"/>
          </a:solidFill>
          <a:ln/>
        </p:spPr>
      </p:sp>
      <p:pic>
        <p:nvPicPr>
          <p:cNvPr id="13" name="Image 1" descr="preencoded.png">    </p:cNvPr>
          <p:cNvPicPr>
            <a:picLocks noChangeAspect="1"/>
          </p:cNvPicPr>
          <p:nvPr/>
        </p:nvPicPr>
        <p:blipFill>
          <a:blip r:embed="rId2"/>
          <a:stretch>
            <a:fillRect/>
          </a:stretch>
        </p:blipFill>
        <p:spPr>
          <a:xfrm>
            <a:off x="7178933" y="3551039"/>
            <a:ext cx="272177" cy="340162"/>
          </a:xfrm>
          <a:prstGeom prst="rect">
            <a:avLst/>
          </a:prstGeom>
        </p:spPr>
      </p:pic>
      <p:sp>
        <p:nvSpPr>
          <p:cNvPr id="14" name="Text 10"/>
          <p:cNvSpPr/>
          <p:nvPr/>
        </p:nvSpPr>
        <p:spPr>
          <a:xfrm>
            <a:off x="5474256" y="42880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DNA Diagnosis</a:t>
            </a:r>
            <a:endParaRPr lang="en-US" sz="2200" dirty="0"/>
          </a:p>
        </p:txBody>
      </p:sp>
      <p:sp>
        <p:nvSpPr>
          <p:cNvPr id="15" name="Text 11"/>
          <p:cNvSpPr/>
          <p:nvPr/>
        </p:nvSpPr>
        <p:spPr>
          <a:xfrm>
            <a:off x="5474256" y="477845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It provides a comprehensive diagnosis: is your DNA healthy and robust, or is it a tangled mess full of drama? Get the full genetic scoop!</a:t>
            </a:r>
            <a:endParaRPr lang="en-US" sz="1750" dirty="0"/>
          </a:p>
        </p:txBody>
      </p:sp>
      <p:sp>
        <p:nvSpPr>
          <p:cNvPr id="16" name="Shape 12"/>
          <p:cNvSpPr/>
          <p:nvPr/>
        </p:nvSpPr>
        <p:spPr>
          <a:xfrm>
            <a:off x="9640133" y="3721060"/>
            <a:ext cx="4196358" cy="3129201"/>
          </a:xfrm>
          <a:prstGeom prst="roundRect">
            <a:avLst>
              <a:gd name="adj" fmla="val 4675"/>
            </a:avLst>
          </a:prstGeom>
          <a:solidFill>
            <a:srgbClr val="123E3D"/>
          </a:solidFill>
          <a:ln/>
        </p:spPr>
      </p:sp>
      <p:sp>
        <p:nvSpPr>
          <p:cNvPr id="17" name="Shape 13"/>
          <p:cNvSpPr/>
          <p:nvPr/>
        </p:nvSpPr>
        <p:spPr>
          <a:xfrm>
            <a:off x="9640133" y="3690580"/>
            <a:ext cx="4196358" cy="121920"/>
          </a:xfrm>
          <a:prstGeom prst="roundRect">
            <a:avLst>
              <a:gd name="adj" fmla="val 78139"/>
            </a:avLst>
          </a:prstGeom>
          <a:solidFill>
            <a:srgbClr val="F2F2F3"/>
          </a:solidFill>
          <a:ln/>
        </p:spPr>
      </p:sp>
      <p:sp>
        <p:nvSpPr>
          <p:cNvPr id="18" name="Shape 14"/>
          <p:cNvSpPr/>
          <p:nvPr/>
        </p:nvSpPr>
        <p:spPr>
          <a:xfrm>
            <a:off x="11398032" y="3380899"/>
            <a:ext cx="680442" cy="680442"/>
          </a:xfrm>
          <a:prstGeom prst="roundRect">
            <a:avLst>
              <a:gd name="adj" fmla="val 134383"/>
            </a:avLst>
          </a:prstGeom>
          <a:solidFill>
            <a:srgbClr val="F2F2F3"/>
          </a:solidFill>
          <a:ln/>
        </p:spPr>
      </p:sp>
      <p:pic>
        <p:nvPicPr>
          <p:cNvPr id="19" name="Image 2" descr="preencoded.png">    </p:cNvPr>
          <p:cNvPicPr>
            <a:picLocks noChangeAspect="1"/>
          </p:cNvPicPr>
          <p:nvPr/>
        </p:nvPicPr>
        <p:blipFill>
          <a:blip r:embed="rId3"/>
          <a:stretch>
            <a:fillRect/>
          </a:stretch>
        </p:blipFill>
        <p:spPr>
          <a:xfrm>
            <a:off x="11602105" y="3551039"/>
            <a:ext cx="272177" cy="340162"/>
          </a:xfrm>
          <a:prstGeom prst="rect">
            <a:avLst/>
          </a:prstGeom>
        </p:spPr>
      </p:pic>
      <p:sp>
        <p:nvSpPr>
          <p:cNvPr id="20" name="Text 15"/>
          <p:cNvSpPr/>
          <p:nvPr/>
        </p:nvSpPr>
        <p:spPr>
          <a:xfrm>
            <a:off x="9897427" y="42880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Clean &amp; Compliant</a:t>
            </a:r>
            <a:endParaRPr lang="en-US" sz="2200" dirty="0"/>
          </a:p>
        </p:txBody>
      </p:sp>
      <p:sp>
        <p:nvSpPr>
          <p:cNvPr id="21" name="Text 16"/>
          <p:cNvSpPr/>
          <p:nvPr/>
        </p:nvSpPr>
        <p:spPr>
          <a:xfrm>
            <a:off x="9897427" y="477845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Ultimately, Pairfinder helps you maintain clean, compliant, and biologically sound DNA sequences for your analyses.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30266"/>
            <a:ext cx="7556421" cy="1133951"/>
          </a:xfrm>
          <a:prstGeom prst="rect">
            <a:avLst/>
          </a:prstGeom>
          <a:noFill/>
          <a:ln/>
        </p:spPr>
        <p:txBody>
          <a:bodyPr wrap="square" lIns="0" tIns="0" rIns="0" bIns="0" rtlCol="0" anchor="t"/>
          <a:lstStyle/>
          <a:p>
            <a:pPr algn="l"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Introducing the PCR Simulator: Your Virtual Amplification Lab</a:t>
            </a:r>
            <a:endParaRPr lang="en-US" sz="3550" dirty="0"/>
          </a:p>
        </p:txBody>
      </p:sp>
      <p:sp>
        <p:nvSpPr>
          <p:cNvPr id="4" name="Text 1"/>
          <p:cNvSpPr/>
          <p:nvPr/>
        </p:nvSpPr>
        <p:spPr>
          <a:xfrm>
            <a:off x="793790" y="351936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This isn't your average "Hello World" program. This is a </a:t>
            </a:r>
            <a:pPr algn="l" indent="0" marL="0">
              <a:lnSpc>
                <a:spcPts val="2850"/>
              </a:lnSpc>
              <a:buNone/>
            </a:pPr>
            <a:r>
              <a:rPr lang="en-US" sz="1750" dirty="0">
                <a:solidFill>
                  <a:srgbClr val="0A988B"/>
                </a:solidFill>
                <a:latin typeface="Roboto Light" pitchFamily="34" charset="0"/>
                <a:ea typeface="Roboto Light" pitchFamily="34" charset="-122"/>
                <a:cs typeface="Roboto Light" pitchFamily="34" charset="-120"/>
              </a:rPr>
              <a:t>Polymerase Chain Reaction (PCR) Simulator</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built from the ground up in pure Python. It meticulously mimics the three classic steps of PCR, infused with elements of randomness, precise logic, and a dash of British humour.</a:t>
            </a:r>
            <a:endParaRPr lang="en-US" sz="1750" dirty="0"/>
          </a:p>
        </p:txBody>
      </p:sp>
      <p:sp>
        <p:nvSpPr>
          <p:cNvPr id="5" name="Text 2"/>
          <p:cNvSpPr/>
          <p:nvPr/>
        </p:nvSpPr>
        <p:spPr>
          <a:xfrm>
            <a:off x="1133951" y="5481280"/>
            <a:ext cx="7216259"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"No pipettes. No gloves. Just pure, unadulterated code."</a:t>
            </a:r>
            <a:endParaRPr lang="en-US" sz="1750" dirty="0"/>
          </a:p>
        </p:txBody>
      </p:sp>
      <p:sp>
        <p:nvSpPr>
          <p:cNvPr id="6" name="Shape 3"/>
          <p:cNvSpPr/>
          <p:nvPr/>
        </p:nvSpPr>
        <p:spPr>
          <a:xfrm>
            <a:off x="793790" y="5226129"/>
            <a:ext cx="30480" cy="873204"/>
          </a:xfrm>
          <a:prstGeom prst="rect">
            <a:avLst/>
          </a:prstGeom>
          <a:solidFill>
            <a:srgbClr val="F2F2F3"/>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17201"/>
            <a:ext cx="10286524" cy="566976"/>
          </a:xfrm>
          <a:prstGeom prst="rect">
            <a:avLst/>
          </a:prstGeom>
          <a:noFill/>
          <a:ln/>
        </p:spPr>
        <p:txBody>
          <a:bodyPr wrap="none" lIns="0" tIns="0" rIns="0" bIns="0" rtlCol="0" anchor="t"/>
          <a:lstStyle/>
          <a:p>
            <a:pPr algn="l"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PCR Step One: Denaturation – The Big Heat Up</a:t>
            </a:r>
            <a:endParaRPr lang="en-US" sz="3550" dirty="0"/>
          </a:p>
        </p:txBody>
      </p:sp>
      <p:sp>
        <p:nvSpPr>
          <p:cNvPr id="3" name="Text 1"/>
          <p:cNvSpPr/>
          <p:nvPr/>
        </p:nvSpPr>
        <p:spPr>
          <a:xfrm>
            <a:off x="793790" y="24378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Every great reaction starts with a bit of heat! In our simulator, the denaturation phase is where the DNA unwinds, preparing for the magic of amplification. It's hot, chaotic, and essential.</a:t>
            </a:r>
            <a:endParaRPr lang="en-US" sz="1750" dirty="0"/>
          </a:p>
        </p:txBody>
      </p:sp>
      <p:sp>
        <p:nvSpPr>
          <p:cNvPr id="4" name="Shape 2"/>
          <p:cNvSpPr/>
          <p:nvPr/>
        </p:nvSpPr>
        <p:spPr>
          <a:xfrm>
            <a:off x="1133951" y="4326017"/>
            <a:ext cx="3856077" cy="226814"/>
          </a:xfrm>
          <a:prstGeom prst="roundRect">
            <a:avLst>
              <a:gd name="adj" fmla="val 42003"/>
            </a:avLst>
          </a:prstGeom>
          <a:solidFill>
            <a:srgbClr val="3D3D42"/>
          </a:solidFill>
          <a:ln w="7620">
            <a:solidFill>
              <a:srgbClr val="56565B"/>
            </a:solidFill>
            <a:prstDash val="solid"/>
          </a:ln>
        </p:spPr>
      </p:sp>
      <p:sp>
        <p:nvSpPr>
          <p:cNvPr id="5" name="Shape 3"/>
          <p:cNvSpPr/>
          <p:nvPr/>
        </p:nvSpPr>
        <p:spPr>
          <a:xfrm>
            <a:off x="793790" y="4099143"/>
            <a:ext cx="680442" cy="680442"/>
          </a:xfrm>
          <a:prstGeom prst="roundRect">
            <a:avLst>
              <a:gd name="adj" fmla="val 67192"/>
            </a:avLst>
          </a:prstGeom>
          <a:solidFill>
            <a:srgbClr val="3D3D42"/>
          </a:solidFill>
          <a:ln w="7620">
            <a:solidFill>
              <a:srgbClr val="56565B"/>
            </a:solidFill>
            <a:prstDash val="solid"/>
          </a:ln>
        </p:spPr>
      </p:sp>
      <p:pic>
        <p:nvPicPr>
          <p:cNvPr id="6" name="Image 0" descr="preencoded.png">    </p:cNvPr>
          <p:cNvPicPr>
            <a:picLocks noChangeAspect="1"/>
          </p:cNvPicPr>
          <p:nvPr/>
        </p:nvPicPr>
        <p:blipFill>
          <a:blip r:embed="rId1"/>
          <a:stretch>
            <a:fillRect/>
          </a:stretch>
        </p:blipFill>
        <p:spPr>
          <a:xfrm>
            <a:off x="963930" y="4226778"/>
            <a:ext cx="340162" cy="425291"/>
          </a:xfrm>
          <a:prstGeom prst="rect">
            <a:avLst/>
          </a:prstGeom>
        </p:spPr>
      </p:pic>
      <p:sp>
        <p:nvSpPr>
          <p:cNvPr id="7" name="Text 4"/>
          <p:cNvSpPr/>
          <p:nvPr/>
        </p:nvSpPr>
        <p:spPr>
          <a:xfrm>
            <a:off x="1020604" y="5006459"/>
            <a:ext cx="3508772"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Random DNA Generation</a:t>
            </a:r>
            <a:endParaRPr lang="en-US" sz="2200" dirty="0"/>
          </a:p>
        </p:txBody>
      </p:sp>
      <p:sp>
        <p:nvSpPr>
          <p:cNvPr id="8" name="Text 5"/>
          <p:cNvSpPr/>
          <p:nvPr/>
        </p:nvSpPr>
        <p:spPr>
          <a:xfrm>
            <a:off x="1020604" y="5496878"/>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The simulator kicks off by generating a random DNA strand. Just like in nature, not every sequence is perfect.</a:t>
            </a:r>
            <a:endParaRPr lang="en-US" sz="1750" dirty="0"/>
          </a:p>
        </p:txBody>
      </p:sp>
      <p:sp>
        <p:nvSpPr>
          <p:cNvPr id="9" name="Shape 6"/>
          <p:cNvSpPr/>
          <p:nvPr/>
        </p:nvSpPr>
        <p:spPr>
          <a:xfrm>
            <a:off x="5557123" y="3985736"/>
            <a:ext cx="3856077" cy="226814"/>
          </a:xfrm>
          <a:prstGeom prst="roundRect">
            <a:avLst>
              <a:gd name="adj" fmla="val 42003"/>
            </a:avLst>
          </a:prstGeom>
          <a:solidFill>
            <a:srgbClr val="3D3D42"/>
          </a:solidFill>
          <a:ln w="7620">
            <a:solidFill>
              <a:srgbClr val="56565B"/>
            </a:solidFill>
            <a:prstDash val="solid"/>
          </a:ln>
        </p:spPr>
      </p:sp>
      <p:sp>
        <p:nvSpPr>
          <p:cNvPr id="10" name="Shape 7"/>
          <p:cNvSpPr/>
          <p:nvPr/>
        </p:nvSpPr>
        <p:spPr>
          <a:xfrm>
            <a:off x="5216962" y="3758863"/>
            <a:ext cx="680442" cy="680442"/>
          </a:xfrm>
          <a:prstGeom prst="roundRect">
            <a:avLst>
              <a:gd name="adj" fmla="val 67192"/>
            </a:avLst>
          </a:prstGeom>
          <a:solidFill>
            <a:srgbClr val="3D3D42"/>
          </a:solidFill>
          <a:ln w="7620">
            <a:solidFill>
              <a:srgbClr val="56565B"/>
            </a:solidFill>
            <a:prstDash val="solid"/>
          </a:ln>
        </p:spPr>
      </p:sp>
      <p:pic>
        <p:nvPicPr>
          <p:cNvPr id="11" name="Image 1" descr="preencoded.png">    </p:cNvPr>
          <p:cNvPicPr>
            <a:picLocks noChangeAspect="1"/>
          </p:cNvPicPr>
          <p:nvPr/>
        </p:nvPicPr>
        <p:blipFill>
          <a:blip r:embed="rId2"/>
          <a:stretch>
            <a:fillRect/>
          </a:stretch>
        </p:blipFill>
        <p:spPr>
          <a:xfrm>
            <a:off x="5387102" y="3886498"/>
            <a:ext cx="340162" cy="425291"/>
          </a:xfrm>
          <a:prstGeom prst="rect">
            <a:avLst/>
          </a:prstGeom>
        </p:spPr>
      </p:pic>
      <p:sp>
        <p:nvSpPr>
          <p:cNvPr id="12" name="Text 8"/>
          <p:cNvSpPr/>
          <p:nvPr/>
        </p:nvSpPr>
        <p:spPr>
          <a:xfrm>
            <a:off x="5443776" y="4666178"/>
            <a:ext cx="3592354"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Simulated Heating (95°C)</a:t>
            </a:r>
            <a:endParaRPr lang="en-US" sz="2200" dirty="0"/>
          </a:p>
        </p:txBody>
      </p:sp>
      <p:sp>
        <p:nvSpPr>
          <p:cNvPr id="13" name="Text 9"/>
          <p:cNvSpPr/>
          <p:nvPr/>
        </p:nvSpPr>
        <p:spPr>
          <a:xfrm>
            <a:off x="5443776" y="5156597"/>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Mimicking the actual PCR process, the DNA is 'heated' to a virtual 95°C, causing the double helix to separate.</a:t>
            </a:r>
            <a:endParaRPr lang="en-US" sz="1750" dirty="0"/>
          </a:p>
        </p:txBody>
      </p:sp>
      <p:sp>
        <p:nvSpPr>
          <p:cNvPr id="14" name="Shape 10"/>
          <p:cNvSpPr/>
          <p:nvPr/>
        </p:nvSpPr>
        <p:spPr>
          <a:xfrm>
            <a:off x="9980295" y="3645575"/>
            <a:ext cx="3856077" cy="226814"/>
          </a:xfrm>
          <a:prstGeom prst="roundRect">
            <a:avLst>
              <a:gd name="adj" fmla="val 42003"/>
            </a:avLst>
          </a:prstGeom>
          <a:solidFill>
            <a:srgbClr val="3D3D42"/>
          </a:solidFill>
          <a:ln w="7620">
            <a:solidFill>
              <a:srgbClr val="56565B"/>
            </a:solidFill>
            <a:prstDash val="solid"/>
          </a:ln>
        </p:spPr>
      </p:sp>
      <p:sp>
        <p:nvSpPr>
          <p:cNvPr id="15" name="Shape 11"/>
          <p:cNvSpPr/>
          <p:nvPr/>
        </p:nvSpPr>
        <p:spPr>
          <a:xfrm>
            <a:off x="9640133" y="3418701"/>
            <a:ext cx="680442" cy="680442"/>
          </a:xfrm>
          <a:prstGeom prst="roundRect">
            <a:avLst>
              <a:gd name="adj" fmla="val 67192"/>
            </a:avLst>
          </a:prstGeom>
          <a:solidFill>
            <a:srgbClr val="3D3D42"/>
          </a:solidFill>
          <a:ln w="7620">
            <a:solidFill>
              <a:srgbClr val="56565B"/>
            </a:solidFill>
            <a:prstDash val="solid"/>
          </a:ln>
        </p:spPr>
      </p:sp>
      <p:pic>
        <p:nvPicPr>
          <p:cNvPr id="16" name="Image 2" descr="preencoded.png">    </p:cNvPr>
          <p:cNvPicPr>
            <a:picLocks noChangeAspect="1"/>
          </p:cNvPicPr>
          <p:nvPr/>
        </p:nvPicPr>
        <p:blipFill>
          <a:blip r:embed="rId3"/>
          <a:stretch>
            <a:fillRect/>
          </a:stretch>
        </p:blipFill>
        <p:spPr>
          <a:xfrm>
            <a:off x="9810274" y="3546336"/>
            <a:ext cx="340162" cy="425291"/>
          </a:xfrm>
          <a:prstGeom prst="rect">
            <a:avLst/>
          </a:prstGeom>
        </p:spPr>
      </p:pic>
      <p:sp>
        <p:nvSpPr>
          <p:cNvPr id="17" name="Text 12"/>
          <p:cNvSpPr/>
          <p:nvPr/>
        </p:nvSpPr>
        <p:spPr>
          <a:xfrm>
            <a:off x="9866948" y="43260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Defect Rejection</a:t>
            </a:r>
            <a:endParaRPr lang="en-US" sz="2200" dirty="0"/>
          </a:p>
        </p:txBody>
      </p:sp>
      <p:sp>
        <p:nvSpPr>
          <p:cNvPr id="18" name="Text 13"/>
          <p:cNvSpPr/>
          <p:nvPr/>
        </p:nvSpPr>
        <p:spPr>
          <a:xfrm>
            <a:off x="9866948" y="4816435"/>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If the initial random DNA is too 'defective', it's rejected. Only the fittest DNA survives this rigorous pre-amplification check!</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3405" y="450533"/>
            <a:ext cx="7373422" cy="409575"/>
          </a:xfrm>
          <a:prstGeom prst="rect">
            <a:avLst/>
          </a:prstGeom>
          <a:noFill/>
          <a:ln/>
        </p:spPr>
        <p:txBody>
          <a:bodyPr wrap="none" lIns="0" tIns="0" rIns="0" bIns="0" rtlCol="0" anchor="t"/>
          <a:lstStyle/>
          <a:p>
            <a:pPr algn="l" indent="0" marL="0">
              <a:lnSpc>
                <a:spcPts val="3200"/>
              </a:lnSpc>
              <a:buNone/>
            </a:pPr>
            <a:r>
              <a:rPr lang="en-US" sz="2550" dirty="0">
                <a:solidFill>
                  <a:srgbClr val="F2F2F3"/>
                </a:solidFill>
                <a:latin typeface="Poppins Light" pitchFamily="34" charset="0"/>
                <a:ea typeface="Poppins Light" pitchFamily="34" charset="-122"/>
                <a:cs typeface="Poppins Light" pitchFamily="34" charset="-120"/>
              </a:rPr>
              <a:t>PCR Steps Two &amp; Three: Annealing &amp; Extension</a:t>
            </a:r>
            <a:endParaRPr lang="en-US" sz="2550" dirty="0"/>
          </a:p>
        </p:txBody>
      </p:sp>
      <p:sp>
        <p:nvSpPr>
          <p:cNvPr id="3" name="Text 1"/>
          <p:cNvSpPr/>
          <p:nvPr/>
        </p:nvSpPr>
        <p:spPr>
          <a:xfrm>
            <a:off x="573405" y="1187768"/>
            <a:ext cx="13483590" cy="262057"/>
          </a:xfrm>
          <a:prstGeom prst="rect">
            <a:avLst/>
          </a:prstGeom>
          <a:noFill/>
          <a:ln/>
        </p:spPr>
        <p:txBody>
          <a:bodyPr wrap="non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With the DNA denatured, the next crucial steps involve the primers finding their targets and the DNA polymerase getting to work, extending those crucial strands.</a:t>
            </a:r>
            <a:endParaRPr lang="en-US" sz="1250" dirty="0"/>
          </a:p>
        </p:txBody>
      </p:sp>
      <p:pic>
        <p:nvPicPr>
          <p:cNvPr id="4" name="Image 0" descr="preencoded.png">    </p:cNvPr>
          <p:cNvPicPr>
            <a:picLocks noChangeAspect="1"/>
          </p:cNvPicPr>
          <p:nvPr/>
        </p:nvPicPr>
        <p:blipFill>
          <a:blip r:embed="rId1"/>
          <a:stretch>
            <a:fillRect/>
          </a:stretch>
        </p:blipFill>
        <p:spPr>
          <a:xfrm>
            <a:off x="573405" y="1818442"/>
            <a:ext cx="6542008" cy="6542008"/>
          </a:xfrm>
          <a:prstGeom prst="rect">
            <a:avLst/>
          </a:prstGeom>
        </p:spPr>
      </p:pic>
      <p:pic>
        <p:nvPicPr>
          <p:cNvPr id="5" name="Image 1" descr="preencoded.png">    </p:cNvPr>
          <p:cNvPicPr>
            <a:picLocks noChangeAspect="1"/>
          </p:cNvPicPr>
          <p:nvPr/>
        </p:nvPicPr>
        <p:blipFill>
          <a:blip r:embed="rId2"/>
          <a:stretch>
            <a:fillRect/>
          </a:stretch>
        </p:blipFill>
        <p:spPr>
          <a:xfrm>
            <a:off x="7584043" y="1792843"/>
            <a:ext cx="245745" cy="307181"/>
          </a:xfrm>
          <a:prstGeom prst="rect">
            <a:avLst/>
          </a:prstGeom>
        </p:spPr>
      </p:pic>
      <p:sp>
        <p:nvSpPr>
          <p:cNvPr id="6" name="Text 2"/>
          <p:cNvSpPr/>
          <p:nvPr/>
        </p:nvSpPr>
        <p:spPr>
          <a:xfrm>
            <a:off x="8055054" y="1818442"/>
            <a:ext cx="2047994" cy="255984"/>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Annealing (60°C)</a:t>
            </a:r>
            <a:endParaRPr lang="en-US" sz="1600" dirty="0"/>
          </a:p>
        </p:txBody>
      </p:sp>
      <p:sp>
        <p:nvSpPr>
          <p:cNvPr id="7" name="Text 3"/>
          <p:cNvSpPr/>
          <p:nvPr/>
        </p:nvSpPr>
        <p:spPr>
          <a:xfrm>
            <a:off x="8055054" y="2238256"/>
            <a:ext cx="6009561" cy="524113"/>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You input a primer, and our simulator coolly (to 60°C!) matches it to the complementary DNA sequence, just like in a real lab.</a:t>
            </a:r>
            <a:endParaRPr lang="en-US" sz="1250" dirty="0"/>
          </a:p>
        </p:txBody>
      </p:sp>
      <p:sp>
        <p:nvSpPr>
          <p:cNvPr id="8" name="Text 4"/>
          <p:cNvSpPr/>
          <p:nvPr/>
        </p:nvSpPr>
        <p:spPr>
          <a:xfrm>
            <a:off x="8055054" y="2909768"/>
            <a:ext cx="6009561" cy="262057"/>
          </a:xfrm>
          <a:prstGeom prst="rect">
            <a:avLst/>
          </a:prstGeom>
          <a:noFill/>
          <a:ln/>
        </p:spPr>
        <p:txBody>
          <a:bodyPr wrap="none" lIns="0" tIns="0" rIns="0" bIns="0" rtlCol="0" anchor="t"/>
          <a:lstStyle/>
          <a:p>
            <a:pPr algn="l" indent="0" marL="0">
              <a:lnSpc>
                <a:spcPts val="2050"/>
              </a:lnSpc>
              <a:buNone/>
            </a:pPr>
            <a:endParaRPr lang="en-US" sz="1250" dirty="0"/>
          </a:p>
        </p:txBody>
      </p:sp>
      <p:pic>
        <p:nvPicPr>
          <p:cNvPr id="9" name="Image 2" descr="preencoded.png">    </p:cNvPr>
          <p:cNvPicPr>
            <a:picLocks noChangeAspect="1"/>
          </p:cNvPicPr>
          <p:nvPr/>
        </p:nvPicPr>
        <p:blipFill>
          <a:blip r:embed="rId3"/>
          <a:stretch>
            <a:fillRect/>
          </a:stretch>
        </p:blipFill>
        <p:spPr>
          <a:xfrm>
            <a:off x="7584043" y="3473887"/>
            <a:ext cx="245745" cy="307181"/>
          </a:xfrm>
          <a:prstGeom prst="rect">
            <a:avLst/>
          </a:prstGeom>
        </p:spPr>
      </p:pic>
      <p:sp>
        <p:nvSpPr>
          <p:cNvPr id="10" name="Text 5"/>
          <p:cNvSpPr/>
          <p:nvPr/>
        </p:nvSpPr>
        <p:spPr>
          <a:xfrm>
            <a:off x="8055054" y="3499485"/>
            <a:ext cx="2047994" cy="255984"/>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Extension</a:t>
            </a:r>
            <a:endParaRPr lang="en-US" sz="1600" dirty="0"/>
          </a:p>
        </p:txBody>
      </p:sp>
      <p:sp>
        <p:nvSpPr>
          <p:cNvPr id="11" name="Text 6"/>
          <p:cNvSpPr/>
          <p:nvPr/>
        </p:nvSpPr>
        <p:spPr>
          <a:xfrm>
            <a:off x="8055054" y="3919299"/>
            <a:ext cx="6009561" cy="524113"/>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The matched segment is then 'cloned'. Any inherent defects are precisely trimmed away, leaving you with pristine, newly synthesised DNA.</a:t>
            </a:r>
            <a:endParaRPr lang="en-US" sz="1250" dirty="0"/>
          </a:p>
        </p:txBody>
      </p:sp>
      <p:sp>
        <p:nvSpPr>
          <p:cNvPr id="12" name="Text 7"/>
          <p:cNvSpPr/>
          <p:nvPr/>
        </p:nvSpPr>
        <p:spPr>
          <a:xfrm>
            <a:off x="8055054" y="4590812"/>
            <a:ext cx="6009561" cy="262057"/>
          </a:xfrm>
          <a:prstGeom prst="rect">
            <a:avLst/>
          </a:prstGeom>
          <a:noFill/>
          <a:ln/>
        </p:spPr>
        <p:txBody>
          <a:bodyPr wrap="none" lIns="0" tIns="0" rIns="0" bIns="0" rtlCol="0" anchor="t"/>
          <a:lstStyle/>
          <a:p>
            <a:pPr algn="l" indent="0" marL="0">
              <a:lnSpc>
                <a:spcPts val="2050"/>
              </a:lnSpc>
              <a:buNone/>
            </a:pPr>
            <a:endParaRPr lang="en-US" sz="1250" dirty="0"/>
          </a:p>
        </p:txBody>
      </p:sp>
      <p:pic>
        <p:nvPicPr>
          <p:cNvPr id="13" name="Image 3" descr="preencoded.png">    </p:cNvPr>
          <p:cNvPicPr>
            <a:picLocks noChangeAspect="1"/>
          </p:cNvPicPr>
          <p:nvPr/>
        </p:nvPicPr>
        <p:blipFill>
          <a:blip r:embed="rId4"/>
          <a:stretch>
            <a:fillRect/>
          </a:stretch>
        </p:blipFill>
        <p:spPr>
          <a:xfrm>
            <a:off x="7584043" y="5154930"/>
            <a:ext cx="245745" cy="307181"/>
          </a:xfrm>
          <a:prstGeom prst="rect">
            <a:avLst/>
          </a:prstGeom>
        </p:spPr>
      </p:pic>
      <p:sp>
        <p:nvSpPr>
          <p:cNvPr id="14" name="Text 8"/>
          <p:cNvSpPr/>
          <p:nvPr/>
        </p:nvSpPr>
        <p:spPr>
          <a:xfrm>
            <a:off x="8055054" y="5180528"/>
            <a:ext cx="2047994" cy="255984"/>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Clean Product</a:t>
            </a:r>
            <a:endParaRPr lang="en-US" sz="1600" dirty="0"/>
          </a:p>
        </p:txBody>
      </p:sp>
      <p:sp>
        <p:nvSpPr>
          <p:cNvPr id="15" name="Text 9"/>
          <p:cNvSpPr/>
          <p:nvPr/>
        </p:nvSpPr>
        <p:spPr>
          <a:xfrm>
            <a:off x="8055054" y="5600343"/>
            <a:ext cx="6009561" cy="524113"/>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This intelligent trimming ensures that only clean, high-quality DNA strands are carried forward for further analysis.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950" y="583763"/>
            <a:ext cx="8481179" cy="530662"/>
          </a:xfrm>
          <a:prstGeom prst="rect">
            <a:avLst/>
          </a:prstGeom>
          <a:noFill/>
          <a:ln/>
        </p:spPr>
        <p:txBody>
          <a:bodyPr wrap="none" lIns="0" tIns="0" rIns="0" bIns="0" rtlCol="0" anchor="t"/>
          <a:lstStyle/>
          <a:p>
            <a:pPr algn="l" indent="0" marL="0">
              <a:lnSpc>
                <a:spcPts val="4150"/>
              </a:lnSpc>
              <a:buNone/>
            </a:pPr>
            <a:r>
              <a:rPr lang="en-US" sz="3300" dirty="0">
                <a:solidFill>
                  <a:srgbClr val="F2F2F3"/>
                </a:solidFill>
                <a:latin typeface="Poppins Light" pitchFamily="34" charset="0"/>
                <a:ea typeface="Poppins Light" pitchFamily="34" charset="-122"/>
                <a:cs typeface="Poppins Light" pitchFamily="34" charset="-120"/>
              </a:rPr>
              <a:t>Multi-Cycle PCR: Amplifying Your Insights</a:t>
            </a:r>
            <a:endParaRPr lang="en-US" sz="3300" dirty="0"/>
          </a:p>
        </p:txBody>
      </p:sp>
      <p:sp>
        <p:nvSpPr>
          <p:cNvPr id="3" name="Text 1"/>
          <p:cNvSpPr/>
          <p:nvPr/>
        </p:nvSpPr>
        <p:spPr>
          <a:xfrm>
            <a:off x="742950" y="1538883"/>
            <a:ext cx="13144500" cy="679133"/>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The real power of PCR lies in its ability to amplify minute amounts of DNA. Our simulator faithfully replicates this, allowing for multiple cycles and providing insights into the process efficiency.</a:t>
            </a:r>
            <a:endParaRPr lang="en-US" sz="1650" dirty="0"/>
          </a:p>
        </p:txBody>
      </p:sp>
      <p:sp>
        <p:nvSpPr>
          <p:cNvPr id="4" name="Text 2"/>
          <p:cNvSpPr/>
          <p:nvPr/>
        </p:nvSpPr>
        <p:spPr>
          <a:xfrm>
            <a:off x="2043113" y="3128010"/>
            <a:ext cx="2653427" cy="331708"/>
          </a:xfrm>
          <a:prstGeom prst="rect">
            <a:avLst/>
          </a:prstGeom>
          <a:noFill/>
          <a:ln/>
        </p:spPr>
        <p:txBody>
          <a:bodyPr wrap="none" lIns="0" tIns="0" rIns="0" bIns="0" rtlCol="0" anchor="t"/>
          <a:lstStyle/>
          <a:p>
            <a:pPr algn="r" indent="0" marL="0">
              <a:lnSpc>
                <a:spcPts val="2600"/>
              </a:lnSpc>
              <a:buNone/>
            </a:pPr>
            <a:r>
              <a:rPr lang="en-US" sz="2050" dirty="0">
                <a:solidFill>
                  <a:srgbClr val="E5E0DF"/>
                </a:solidFill>
                <a:latin typeface="Poppins Light" pitchFamily="34" charset="0"/>
                <a:ea typeface="Poppins Light" pitchFamily="34" charset="-122"/>
                <a:cs typeface="Poppins Light" pitchFamily="34" charset="-120"/>
              </a:rPr>
              <a:t>Denaturation</a:t>
            </a:r>
            <a:endParaRPr lang="en-US" sz="2050" dirty="0"/>
          </a:p>
        </p:txBody>
      </p:sp>
      <p:sp>
        <p:nvSpPr>
          <p:cNvPr id="5" name="Text 3"/>
          <p:cNvSpPr/>
          <p:nvPr/>
        </p:nvSpPr>
        <p:spPr>
          <a:xfrm>
            <a:off x="742950" y="3586996"/>
            <a:ext cx="3953589" cy="339566"/>
          </a:xfrm>
          <a:prstGeom prst="rect">
            <a:avLst/>
          </a:prstGeom>
          <a:noFill/>
          <a:ln/>
        </p:spPr>
        <p:txBody>
          <a:bodyPr wrap="none" lIns="0" tIns="0" rIns="0" bIns="0" rtlCol="0" anchor="t"/>
          <a:lstStyle/>
          <a:p>
            <a:pPr algn="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DNA unzips.</a:t>
            </a:r>
            <a:endParaRPr lang="en-US" sz="1650" dirty="0"/>
          </a:p>
        </p:txBody>
      </p:sp>
      <p:pic>
        <p:nvPicPr>
          <p:cNvPr id="6" name="Image 0" descr="preencoded.png">    </p:cNvPr>
          <p:cNvPicPr>
            <a:picLocks noChangeAspect="1"/>
          </p:cNvPicPr>
          <p:nvPr/>
        </p:nvPicPr>
        <p:blipFill>
          <a:blip r:embed="rId1"/>
          <a:stretch>
            <a:fillRect/>
          </a:stretch>
        </p:blipFill>
        <p:spPr>
          <a:xfrm>
            <a:off x="5014913" y="2456736"/>
            <a:ext cx="4600575" cy="4600575"/>
          </a:xfrm>
          <a:prstGeom prst="rect">
            <a:avLst/>
          </a:prstGeom>
        </p:spPr>
      </p:pic>
      <p:pic>
        <p:nvPicPr>
          <p:cNvPr id="7" name="Image 1" descr="preencoded.png">    </p:cNvPr>
          <p:cNvPicPr>
            <a:picLocks noChangeAspect="1"/>
          </p:cNvPicPr>
          <p:nvPr/>
        </p:nvPicPr>
        <p:blipFill>
          <a:blip r:embed="rId2"/>
          <a:stretch>
            <a:fillRect/>
          </a:stretch>
        </p:blipFill>
        <p:spPr>
          <a:xfrm>
            <a:off x="6230481" y="3280708"/>
            <a:ext cx="317540" cy="317540"/>
          </a:xfrm>
          <a:prstGeom prst="rect">
            <a:avLst/>
          </a:prstGeom>
        </p:spPr>
      </p:pic>
      <p:sp>
        <p:nvSpPr>
          <p:cNvPr id="8" name="Text 4"/>
          <p:cNvSpPr/>
          <p:nvPr/>
        </p:nvSpPr>
        <p:spPr>
          <a:xfrm>
            <a:off x="9933861" y="3128010"/>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E5E0DF"/>
                </a:solidFill>
                <a:latin typeface="Poppins Light" pitchFamily="34" charset="0"/>
                <a:ea typeface="Poppins Light" pitchFamily="34" charset="-122"/>
                <a:cs typeface="Poppins Light" pitchFamily="34" charset="-120"/>
              </a:rPr>
              <a:t>Annealing</a:t>
            </a:r>
            <a:endParaRPr lang="en-US" sz="2050" dirty="0"/>
          </a:p>
        </p:txBody>
      </p:sp>
      <p:sp>
        <p:nvSpPr>
          <p:cNvPr id="9" name="Text 5"/>
          <p:cNvSpPr/>
          <p:nvPr/>
        </p:nvSpPr>
        <p:spPr>
          <a:xfrm>
            <a:off x="9933861" y="3586996"/>
            <a:ext cx="3953589" cy="339566"/>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Precoursed DNA.</a:t>
            </a:r>
            <a:endParaRPr lang="en-US" sz="1650" dirty="0"/>
          </a:p>
        </p:txBody>
      </p:sp>
      <p:pic>
        <p:nvPicPr>
          <p:cNvPr id="10" name="Image 2" descr="preencoded.png">    </p:cNvPr>
          <p:cNvPicPr>
            <a:picLocks noChangeAspect="1"/>
          </p:cNvPicPr>
          <p:nvPr/>
        </p:nvPicPr>
        <p:blipFill>
          <a:blip r:embed="rId3"/>
          <a:stretch>
            <a:fillRect/>
          </a:stretch>
        </p:blipFill>
        <p:spPr>
          <a:xfrm>
            <a:off x="5014913" y="2456736"/>
            <a:ext cx="4600575" cy="4600575"/>
          </a:xfrm>
          <a:prstGeom prst="rect">
            <a:avLst/>
          </a:prstGeom>
        </p:spPr>
      </p:pic>
      <p:pic>
        <p:nvPicPr>
          <p:cNvPr id="11" name="Image 3" descr="preencoded.png">    </p:cNvPr>
          <p:cNvPicPr>
            <a:picLocks noChangeAspect="1"/>
          </p:cNvPicPr>
          <p:nvPr/>
        </p:nvPicPr>
        <p:blipFill>
          <a:blip r:embed="rId4"/>
          <a:stretch>
            <a:fillRect/>
          </a:stretch>
        </p:blipFill>
        <p:spPr>
          <a:xfrm>
            <a:off x="8473738" y="3672185"/>
            <a:ext cx="317540" cy="317540"/>
          </a:xfrm>
          <a:prstGeom prst="rect">
            <a:avLst/>
          </a:prstGeom>
        </p:spPr>
      </p:pic>
      <p:sp>
        <p:nvSpPr>
          <p:cNvPr id="12" name="Text 6"/>
          <p:cNvSpPr/>
          <p:nvPr/>
        </p:nvSpPr>
        <p:spPr>
          <a:xfrm>
            <a:off x="9933861" y="5587484"/>
            <a:ext cx="3414951" cy="331708"/>
          </a:xfrm>
          <a:prstGeom prst="rect">
            <a:avLst/>
          </a:prstGeom>
          <a:noFill/>
          <a:ln/>
        </p:spPr>
        <p:txBody>
          <a:bodyPr wrap="none" lIns="0" tIns="0" rIns="0" bIns="0" rtlCol="0" anchor="t"/>
          <a:lstStyle/>
          <a:p>
            <a:pPr algn="l" indent="0" marL="0">
              <a:lnSpc>
                <a:spcPts val="2600"/>
              </a:lnSpc>
              <a:buNone/>
            </a:pPr>
            <a:r>
              <a:rPr lang="en-US" sz="2050" dirty="0">
                <a:solidFill>
                  <a:srgbClr val="E5E0DF"/>
                </a:solidFill>
                <a:latin typeface="Poppins Light" pitchFamily="34" charset="0"/>
                <a:ea typeface="Poppins Light" pitchFamily="34" charset="-122"/>
                <a:cs typeface="Poppins Light" pitchFamily="34" charset="-120"/>
              </a:rPr>
              <a:t>Precursored DNAExtension</a:t>
            </a:r>
            <a:endParaRPr lang="en-US" sz="2050" dirty="0"/>
          </a:p>
        </p:txBody>
      </p:sp>
      <p:sp>
        <p:nvSpPr>
          <p:cNvPr id="13" name="Text 7"/>
          <p:cNvSpPr/>
          <p:nvPr/>
        </p:nvSpPr>
        <p:spPr>
          <a:xfrm>
            <a:off x="9933861" y="6046470"/>
            <a:ext cx="3953589" cy="339566"/>
          </a:xfrm>
          <a:prstGeom prst="rect">
            <a:avLst/>
          </a:prstGeom>
          <a:noFill/>
          <a:ln/>
        </p:spPr>
        <p:txBody>
          <a:bodyPr wrap="non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New strands form.</a:t>
            </a:r>
            <a:endParaRPr lang="en-US" sz="1650" dirty="0"/>
          </a:p>
        </p:txBody>
      </p:sp>
      <p:pic>
        <p:nvPicPr>
          <p:cNvPr id="14" name="Image 4" descr="preencoded.png">    </p:cNvPr>
          <p:cNvPicPr>
            <a:picLocks noChangeAspect="1"/>
          </p:cNvPicPr>
          <p:nvPr/>
        </p:nvPicPr>
        <p:blipFill>
          <a:blip r:embed="rId5"/>
          <a:stretch>
            <a:fillRect/>
          </a:stretch>
        </p:blipFill>
        <p:spPr>
          <a:xfrm>
            <a:off x="5014913" y="2456736"/>
            <a:ext cx="4600575" cy="4600575"/>
          </a:xfrm>
          <a:prstGeom prst="rect">
            <a:avLst/>
          </a:prstGeom>
        </p:spPr>
      </p:pic>
      <p:pic>
        <p:nvPicPr>
          <p:cNvPr id="15" name="Image 5" descr="preencoded.png">    </p:cNvPr>
          <p:cNvPicPr>
            <a:picLocks noChangeAspect="1"/>
          </p:cNvPicPr>
          <p:nvPr/>
        </p:nvPicPr>
        <p:blipFill>
          <a:blip r:embed="rId6"/>
          <a:stretch>
            <a:fillRect/>
          </a:stretch>
        </p:blipFill>
        <p:spPr>
          <a:xfrm>
            <a:off x="8082260" y="5875794"/>
            <a:ext cx="317540" cy="396954"/>
          </a:xfrm>
          <a:prstGeom prst="rect">
            <a:avLst/>
          </a:prstGeom>
        </p:spPr>
      </p:pic>
      <p:sp>
        <p:nvSpPr>
          <p:cNvPr id="16" name="Text 8"/>
          <p:cNvSpPr/>
          <p:nvPr/>
        </p:nvSpPr>
        <p:spPr>
          <a:xfrm>
            <a:off x="2043113" y="5587484"/>
            <a:ext cx="2653427" cy="331708"/>
          </a:xfrm>
          <a:prstGeom prst="rect">
            <a:avLst/>
          </a:prstGeom>
          <a:noFill/>
          <a:ln/>
        </p:spPr>
        <p:txBody>
          <a:bodyPr wrap="none" lIns="0" tIns="0" rIns="0" bIns="0" rtlCol="0" anchor="t"/>
          <a:lstStyle/>
          <a:p>
            <a:pPr algn="r" indent="0" marL="0">
              <a:lnSpc>
                <a:spcPts val="2600"/>
              </a:lnSpc>
              <a:buNone/>
            </a:pPr>
            <a:r>
              <a:rPr lang="en-US" sz="2050" dirty="0">
                <a:solidFill>
                  <a:srgbClr val="E5E0DF"/>
                </a:solidFill>
                <a:latin typeface="Poppins Light" pitchFamily="34" charset="0"/>
                <a:ea typeface="Poppins Light" pitchFamily="34" charset="-122"/>
                <a:cs typeface="Poppins Light" pitchFamily="34" charset="-120"/>
              </a:rPr>
              <a:t>Product &amp; Time</a:t>
            </a:r>
            <a:endParaRPr lang="en-US" sz="2050" dirty="0"/>
          </a:p>
        </p:txBody>
      </p:sp>
      <p:sp>
        <p:nvSpPr>
          <p:cNvPr id="17" name="Text 9"/>
          <p:cNvSpPr/>
          <p:nvPr/>
        </p:nvSpPr>
        <p:spPr>
          <a:xfrm>
            <a:off x="742950" y="6046470"/>
            <a:ext cx="3953589" cy="339566"/>
          </a:xfrm>
          <a:prstGeom prst="rect">
            <a:avLst/>
          </a:prstGeom>
          <a:noFill/>
          <a:ln/>
        </p:spPr>
        <p:txBody>
          <a:bodyPr wrap="none" lIns="0" tIns="0" rIns="0" bIns="0" rtlCol="0" anchor="t"/>
          <a:lstStyle/>
          <a:p>
            <a:pPr algn="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Final yield and total 'lab' time calculated.</a:t>
            </a:r>
            <a:endParaRPr lang="en-US" sz="1650" dirty="0"/>
          </a:p>
        </p:txBody>
      </p:sp>
      <p:pic>
        <p:nvPicPr>
          <p:cNvPr id="18" name="Image 6" descr="preencoded.png">    </p:cNvPr>
          <p:cNvPicPr>
            <a:picLocks noChangeAspect="1"/>
          </p:cNvPicPr>
          <p:nvPr/>
        </p:nvPicPr>
        <p:blipFill>
          <a:blip r:embed="rId7"/>
          <a:stretch>
            <a:fillRect/>
          </a:stretch>
        </p:blipFill>
        <p:spPr>
          <a:xfrm>
            <a:off x="5014913" y="2456736"/>
            <a:ext cx="4600575" cy="4600575"/>
          </a:xfrm>
          <a:prstGeom prst="rect">
            <a:avLst/>
          </a:prstGeom>
        </p:spPr>
      </p:pic>
      <p:pic>
        <p:nvPicPr>
          <p:cNvPr id="19" name="Image 7" descr="preencoded.png">    </p:cNvPr>
          <p:cNvPicPr>
            <a:picLocks noChangeAspect="1"/>
          </p:cNvPicPr>
          <p:nvPr/>
        </p:nvPicPr>
        <p:blipFill>
          <a:blip r:embed="rId8"/>
          <a:stretch>
            <a:fillRect/>
          </a:stretch>
        </p:blipFill>
        <p:spPr>
          <a:xfrm>
            <a:off x="5839004" y="5484316"/>
            <a:ext cx="317540" cy="396954"/>
          </a:xfrm>
          <a:prstGeom prst="rect">
            <a:avLst/>
          </a:prstGeom>
        </p:spPr>
      </p:pic>
      <p:sp>
        <p:nvSpPr>
          <p:cNvPr id="20" name="Text 10"/>
          <p:cNvSpPr/>
          <p:nvPr/>
        </p:nvSpPr>
        <p:spPr>
          <a:xfrm>
            <a:off x="742950" y="7296031"/>
            <a:ext cx="13144500" cy="679133"/>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Add in your desired number of PCR cycles, observe the exponential amplification of your digital DNA, and calculate your total "lab" time. All without a single real-world reagent!</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06993"/>
            <a:ext cx="10492502" cy="566976"/>
          </a:xfrm>
          <a:prstGeom prst="rect">
            <a:avLst/>
          </a:prstGeom>
          <a:noFill/>
          <a:ln/>
        </p:spPr>
        <p:txBody>
          <a:bodyPr wrap="none" lIns="0" tIns="0" rIns="0" bIns="0" rtlCol="0" anchor="t"/>
          <a:lstStyle/>
          <a:p>
            <a:pPr algn="l"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PCR Simulator: Under the Hood - Core Features</a:t>
            </a:r>
            <a:endParaRPr lang="en-US" sz="3550" dirty="0"/>
          </a:p>
        </p:txBody>
      </p:sp>
      <p:sp>
        <p:nvSpPr>
          <p:cNvPr id="3" name="Text 1"/>
          <p:cNvSpPr/>
          <p:nvPr/>
        </p:nvSpPr>
        <p:spPr>
          <a:xfrm>
            <a:off x="793790" y="172759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What makes our PCR Simulator tick? It's packed with intelligent features designed for both realism and ease of use, all built upon robust Python logic.</a:t>
            </a:r>
            <a:endParaRPr lang="en-US" sz="1750" dirty="0"/>
          </a:p>
        </p:txBody>
      </p:sp>
      <p:pic>
        <p:nvPicPr>
          <p:cNvPr id="4" name="Image 0" descr="preencoded.png">    </p:cNvPr>
          <p:cNvPicPr>
            <a:picLocks noChangeAspect="1"/>
          </p:cNvPicPr>
          <p:nvPr/>
        </p:nvPicPr>
        <p:blipFill>
          <a:blip r:embed="rId1"/>
          <a:stretch>
            <a:fillRect/>
          </a:stretch>
        </p:blipFill>
        <p:spPr>
          <a:xfrm>
            <a:off x="793790" y="2708553"/>
            <a:ext cx="680442" cy="680442"/>
          </a:xfrm>
          <a:prstGeom prst="rect">
            <a:avLst/>
          </a:prstGeom>
        </p:spPr>
      </p:pic>
      <p:sp>
        <p:nvSpPr>
          <p:cNvPr id="5" name="Text 2"/>
          <p:cNvSpPr/>
          <p:nvPr/>
        </p:nvSpPr>
        <p:spPr>
          <a:xfrm>
            <a:off x="793790" y="3672483"/>
            <a:ext cx="3367088"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Random DNA Generator</a:t>
            </a:r>
            <a:endParaRPr lang="en-US" sz="2200" dirty="0"/>
          </a:p>
        </p:txBody>
      </p:sp>
      <p:sp>
        <p:nvSpPr>
          <p:cNvPr id="6" name="Text 3"/>
          <p:cNvSpPr/>
          <p:nvPr/>
        </p:nvSpPr>
        <p:spPr>
          <a:xfrm>
            <a:off x="793790" y="4162901"/>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Creates 25-base long DNA strands, including potential defects for a realistic simulation environment.</a:t>
            </a:r>
            <a:endParaRPr lang="en-US" sz="1750" dirty="0"/>
          </a:p>
        </p:txBody>
      </p:sp>
      <p:pic>
        <p:nvPicPr>
          <p:cNvPr id="7" name="Image 1" descr="preencoded.png">    </p:cNvPr>
          <p:cNvPicPr>
            <a:picLocks noChangeAspect="1"/>
          </p:cNvPicPr>
          <p:nvPr/>
        </p:nvPicPr>
        <p:blipFill>
          <a:blip r:embed="rId2"/>
          <a:stretch>
            <a:fillRect/>
          </a:stretch>
        </p:blipFill>
        <p:spPr>
          <a:xfrm>
            <a:off x="7456884" y="2708553"/>
            <a:ext cx="680442" cy="680442"/>
          </a:xfrm>
          <a:prstGeom prst="rect">
            <a:avLst/>
          </a:prstGeom>
        </p:spPr>
      </p:pic>
      <p:sp>
        <p:nvSpPr>
          <p:cNvPr id="8" name="Text 4"/>
          <p:cNvSpPr/>
          <p:nvPr/>
        </p:nvSpPr>
        <p:spPr>
          <a:xfrm>
            <a:off x="7456884" y="36724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Defect-Check Loop</a:t>
            </a:r>
            <a:endParaRPr lang="en-US" sz="2200" dirty="0"/>
          </a:p>
        </p:txBody>
      </p:sp>
      <p:sp>
        <p:nvSpPr>
          <p:cNvPr id="9" name="Text 5"/>
          <p:cNvSpPr/>
          <p:nvPr/>
        </p:nvSpPr>
        <p:spPr>
          <a:xfrm>
            <a:off x="7456884" y="4162901"/>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 intelligent loop ensures DNA quality, retrying until the sequence is 'good enough' for amplification.</a:t>
            </a:r>
            <a:endParaRPr lang="en-US" sz="1750" dirty="0"/>
          </a:p>
        </p:txBody>
      </p:sp>
      <p:pic>
        <p:nvPicPr>
          <p:cNvPr id="10" name="Image 2" descr="preencoded.png">    </p:cNvPr>
          <p:cNvPicPr>
            <a:picLocks noChangeAspect="1"/>
          </p:cNvPicPr>
          <p:nvPr/>
        </p:nvPicPr>
        <p:blipFill>
          <a:blip r:embed="rId3"/>
          <a:stretch>
            <a:fillRect/>
          </a:stretch>
        </p:blipFill>
        <p:spPr>
          <a:xfrm>
            <a:off x="793790" y="5342334"/>
            <a:ext cx="680442" cy="680442"/>
          </a:xfrm>
          <a:prstGeom prst="rect">
            <a:avLst/>
          </a:prstGeom>
        </p:spPr>
      </p:pic>
      <p:sp>
        <p:nvSpPr>
          <p:cNvPr id="11" name="Text 6"/>
          <p:cNvSpPr/>
          <p:nvPr/>
        </p:nvSpPr>
        <p:spPr>
          <a:xfrm>
            <a:off x="793790" y="6306264"/>
            <a:ext cx="3053953"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Precoursed DNA Logic</a:t>
            </a:r>
            <a:endParaRPr lang="en-US" sz="2200" dirty="0"/>
          </a:p>
        </p:txBody>
      </p:sp>
      <p:sp>
        <p:nvSpPr>
          <p:cNvPr id="12" name="Text 7"/>
          <p:cNvSpPr/>
          <p:nvPr/>
        </p:nvSpPr>
        <p:spPr>
          <a:xfrm>
            <a:off x="793790" y="679668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Employs sophisticated logic to simulate accurate DNA annealing, just like the actual biological process.</a:t>
            </a:r>
            <a:endParaRPr lang="en-US" sz="1750" dirty="0"/>
          </a:p>
        </p:txBody>
      </p:sp>
      <p:pic>
        <p:nvPicPr>
          <p:cNvPr id="13" name="Image 3" descr="preencoded.png">    </p:cNvPr>
          <p:cNvPicPr>
            <a:picLocks noChangeAspect="1"/>
          </p:cNvPicPr>
          <p:nvPr/>
        </p:nvPicPr>
        <p:blipFill>
          <a:blip r:embed="rId4"/>
          <a:stretch>
            <a:fillRect/>
          </a:stretch>
        </p:blipFill>
        <p:spPr>
          <a:xfrm>
            <a:off x="7456884" y="5342334"/>
            <a:ext cx="680442" cy="680442"/>
          </a:xfrm>
          <a:prstGeom prst="rect">
            <a:avLst/>
          </a:prstGeom>
        </p:spPr>
      </p:pic>
      <p:sp>
        <p:nvSpPr>
          <p:cNvPr id="14" name="Text 8"/>
          <p:cNvSpPr/>
          <p:nvPr/>
        </p:nvSpPr>
        <p:spPr>
          <a:xfrm>
            <a:off x="7456884" y="6306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Defect Slicing</a:t>
            </a:r>
            <a:endParaRPr lang="en-US" sz="2200" dirty="0"/>
          </a:p>
        </p:txBody>
      </p:sp>
      <p:sp>
        <p:nvSpPr>
          <p:cNvPr id="15" name="Text 9"/>
          <p:cNvSpPr/>
          <p:nvPr/>
        </p:nvSpPr>
        <p:spPr>
          <a:xfrm>
            <a:off x="7456884" y="6796683"/>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During the extension phase, the simulator detects and precisely 'cuts out' errors, ensuring a clean amplified product.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2025-09-06T20:05:45Z</dcterms:created>
  <dcterms:modified xsi:type="dcterms:W3CDTF">2025-09-06T20:05:45Z</dcterms:modified>
</cp:coreProperties>
</file>